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97" r:id="rId3"/>
    <p:sldId id="336" r:id="rId4"/>
    <p:sldId id="339" r:id="rId5"/>
    <p:sldId id="340" r:id="rId6"/>
    <p:sldId id="341" r:id="rId7"/>
    <p:sldId id="343" r:id="rId8"/>
    <p:sldId id="346" r:id="rId9"/>
    <p:sldId id="345" r:id="rId10"/>
    <p:sldId id="344" r:id="rId11"/>
    <p:sldId id="347" r:id="rId12"/>
    <p:sldId id="383" r:id="rId13"/>
    <p:sldId id="348" r:id="rId14"/>
    <p:sldId id="349" r:id="rId15"/>
    <p:sldId id="384" r:id="rId16"/>
    <p:sldId id="352" r:id="rId17"/>
    <p:sldId id="351" r:id="rId18"/>
    <p:sldId id="385" r:id="rId19"/>
    <p:sldId id="353" r:id="rId20"/>
    <p:sldId id="395" r:id="rId21"/>
    <p:sldId id="356" r:id="rId22"/>
    <p:sldId id="360" r:id="rId23"/>
    <p:sldId id="386" r:id="rId24"/>
    <p:sldId id="398" r:id="rId25"/>
    <p:sldId id="362" r:id="rId26"/>
    <p:sldId id="364" r:id="rId27"/>
    <p:sldId id="365" r:id="rId28"/>
    <p:sldId id="367" r:id="rId29"/>
    <p:sldId id="370" r:id="rId30"/>
    <p:sldId id="378" r:id="rId31"/>
    <p:sldId id="374" r:id="rId32"/>
    <p:sldId id="402" r:id="rId33"/>
    <p:sldId id="401" r:id="rId34"/>
    <p:sldId id="403" r:id="rId35"/>
    <p:sldId id="375" r:id="rId36"/>
    <p:sldId id="393" r:id="rId37"/>
    <p:sldId id="377" r:id="rId38"/>
    <p:sldId id="381" r:id="rId39"/>
    <p:sldId id="400" r:id="rId40"/>
    <p:sldId id="337" r:id="rId41"/>
    <p:sldId id="338" r:id="rId42"/>
    <p:sldId id="26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71C7"/>
    <a:srgbClr val="95D918"/>
    <a:srgbClr val="7EBF4B"/>
    <a:srgbClr val="FF9D35"/>
    <a:srgbClr val="087137"/>
    <a:srgbClr val="676767"/>
    <a:srgbClr val="9B009B"/>
    <a:srgbClr val="D33EC3"/>
    <a:srgbClr val="4A1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3" autoAdjust="0"/>
    <p:restoredTop sz="97393" autoAdjust="0"/>
  </p:normalViewPr>
  <p:slideViewPr>
    <p:cSldViewPr snapToGrid="0" snapToObjects="1">
      <p:cViewPr>
        <p:scale>
          <a:sx n="150" d="100"/>
          <a:sy n="150" d="100"/>
        </p:scale>
        <p:origin x="-25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069E-3127-7B48-9A9E-43772B14CAB0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8B46-1069-D143-ACA7-EC5851F9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08B46-1069-D143-ACA7-EC5851F9A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4524"/>
            <a:ext cx="7772400" cy="1470025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uroCRIS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545" y="220131"/>
            <a:ext cx="1702900" cy="54183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76545" y="705211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310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67290" y="6548216"/>
            <a:ext cx="6918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CERIF Tutorial</a:t>
            </a:r>
            <a:r>
              <a:rPr lang="en-US" sz="1100" baseline="0" dirty="0" smtClean="0"/>
              <a:t>, CRIS 2012 Prague, June 8</a:t>
            </a:r>
            <a:r>
              <a:rPr lang="en-US" sz="1100" baseline="30000" dirty="0" smtClean="0"/>
              <a:t>th</a:t>
            </a:r>
            <a:r>
              <a:rPr lang="en-US" sz="1100" baseline="0" dirty="0" smtClean="0"/>
              <a:t>, 2012</a:t>
            </a:r>
            <a:r>
              <a:rPr lang="en-US" sz="1100" dirty="0" smtClean="0"/>
              <a:t> © Brigitte </a:t>
            </a:r>
            <a:r>
              <a:rPr lang="en-US" sz="1100" dirty="0" err="1" smtClean="0"/>
              <a:t>Jörg</a:t>
            </a:r>
            <a:endParaRPr lang="en-US" sz="1100" dirty="0"/>
          </a:p>
        </p:txBody>
      </p:sp>
      <p:grpSp>
        <p:nvGrpSpPr>
          <p:cNvPr id="20" name="Gruppierung 19"/>
          <p:cNvGrpSpPr/>
          <p:nvPr userDrawn="1"/>
        </p:nvGrpSpPr>
        <p:grpSpPr>
          <a:xfrm>
            <a:off x="147571" y="6210829"/>
            <a:ext cx="3957631" cy="655023"/>
            <a:chOff x="147571" y="6321951"/>
            <a:chExt cx="2774685" cy="459235"/>
          </a:xfrm>
        </p:grpSpPr>
        <p:pic>
          <p:nvPicPr>
            <p:cNvPr id="21" name="Picture 6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71" y="6429255"/>
              <a:ext cx="738357" cy="234932"/>
            </a:xfrm>
            <a:prstGeom prst="rect">
              <a:avLst/>
            </a:prstGeom>
          </p:spPr>
        </p:pic>
        <p:grpSp>
          <p:nvGrpSpPr>
            <p:cNvPr id="22" name="Gruppierung 21"/>
            <p:cNvGrpSpPr/>
            <p:nvPr/>
          </p:nvGrpSpPr>
          <p:grpSpPr>
            <a:xfrm>
              <a:off x="1024155" y="6321951"/>
              <a:ext cx="1898101" cy="459235"/>
              <a:chOff x="5660833" y="288147"/>
              <a:chExt cx="3112981" cy="753169"/>
            </a:xfrm>
          </p:grpSpPr>
          <p:pic>
            <p:nvPicPr>
              <p:cNvPr id="23" name="Bild 22" descr="ukol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833" y="324567"/>
                <a:ext cx="417190" cy="667504"/>
              </a:xfrm>
              <a:prstGeom prst="rect">
                <a:avLst/>
              </a:prstGeom>
            </p:spPr>
          </p:pic>
          <p:pic>
            <p:nvPicPr>
              <p:cNvPr id="24" name="Bild 23" descr="university-of-bath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9860" y="288147"/>
                <a:ext cx="1853954" cy="753169"/>
              </a:xfrm>
              <a:prstGeom prst="rect">
                <a:avLst/>
              </a:prstGeom>
            </p:spPr>
          </p:pic>
          <p:pic>
            <p:nvPicPr>
              <p:cNvPr id="25" name="Bild 24" descr="jisc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280" y="454753"/>
                <a:ext cx="695544" cy="4628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55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A1E6-B4C8-0C4E-95D5-8607E0D542BD}" type="datetimeFigureOut">
              <a:rPr lang="en-US" smtClean="0"/>
              <a:t>13.11.13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Eurostile"/>
          <a:ea typeface="+mn-ea"/>
          <a:cs typeface="Eurosti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Eurostile"/>
          <a:ea typeface="+mn-ea"/>
          <a:cs typeface="Eurosti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Eurostile"/>
          <a:ea typeface="+mn-ea"/>
          <a:cs typeface="Eurosti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Eurostile"/>
          <a:ea typeface="+mn-ea"/>
          <a:cs typeface="Eurosti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Eurostile"/>
          <a:ea typeface="+mn-ea"/>
          <a:cs typeface="Eurosti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n.dvorak@infoscience.cz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1.jpeg"/><Relationship Id="rId13" Type="http://schemas.openxmlformats.org/officeDocument/2006/relationships/image" Target="../media/image25.tiff"/><Relationship Id="rId14" Type="http://schemas.openxmlformats.org/officeDocument/2006/relationships/image" Target="../media/image26.png"/><Relationship Id="rId15" Type="http://schemas.openxmlformats.org/officeDocument/2006/relationships/hyperlink" Target="http://www.eurocris.org" TargetMode="External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brigitte:Public:Drop%20Box:euroCRIS:seminar:Report20101020.doc!OLE_LINK3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oleObject" Target="Macintosh%20HD:Users:brigitte:Public:Drop%20Box:euroCRIS:seminar:Report20101020.doc!OLE_LINK4" TargetMode="External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ris.org/Index.php?page=CERIFreleases&amp;t=1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dis.europa.eu/cerif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90" y="1189339"/>
            <a:ext cx="7772400" cy="1470025"/>
          </a:xfrm>
          <a:effectLst/>
        </p:spPr>
        <p:txBody>
          <a:bodyPr/>
          <a:lstStyle/>
          <a:p>
            <a:r>
              <a:rPr lang="en-US" dirty="0" smtClean="0">
                <a:latin typeface="Eurostile"/>
                <a:cs typeface="Eurostile"/>
              </a:rPr>
              <a:t>CERIF 1.5 Tutorial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4970692"/>
            <a:ext cx="3064933" cy="1406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endParaRPr lang="en-US" sz="2000" dirty="0" smtClean="0">
              <a:solidFill>
                <a:schemeClr val="tx1"/>
              </a:solidFill>
              <a:latin typeface="Eurostile"/>
              <a:cs typeface="Eurostile"/>
            </a:endParaRPr>
          </a:p>
          <a:p>
            <a:pPr algn="r"/>
            <a:endParaRPr lang="en-US" sz="1000" dirty="0">
              <a:latin typeface="Eurostile"/>
              <a:cs typeface="Eurostile"/>
            </a:endParaRPr>
          </a:p>
          <a:p>
            <a:pPr algn="r"/>
            <a:r>
              <a:rPr lang="en-US" sz="1800" dirty="0" smtClean="0"/>
              <a:t>November 13</a:t>
            </a:r>
            <a:r>
              <a:rPr lang="en-US" sz="1800" baseline="30000" dirty="0" smtClean="0">
                <a:latin typeface="Eurostile"/>
                <a:cs typeface="Eurostile"/>
              </a:rPr>
              <a:t>th</a:t>
            </a:r>
            <a:r>
              <a:rPr lang="en-US" sz="1800" dirty="0" smtClean="0">
                <a:latin typeface="Eurostile"/>
                <a:cs typeface="Eurostile"/>
              </a:rPr>
              <a:t>, 2013</a:t>
            </a:r>
          </a:p>
          <a:p>
            <a:pPr algn="r"/>
            <a:r>
              <a:rPr lang="pl-PL" sz="1600" dirty="0" err="1" smtClean="0">
                <a:solidFill>
                  <a:schemeClr val="tx1"/>
                </a:solidFill>
              </a:rPr>
              <a:t>euroCRIS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Membership</a:t>
            </a:r>
            <a:r>
              <a:rPr lang="pl-PL" sz="1600" dirty="0" smtClean="0">
                <a:solidFill>
                  <a:schemeClr val="tx1"/>
                </a:solidFill>
              </a:rPr>
              <a:t> Meeting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Porto, Portugal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831" y="4468852"/>
            <a:ext cx="4678512" cy="1945076"/>
          </a:xfrm>
          <a:prstGeom prst="rect">
            <a:avLst/>
          </a:prstGeom>
          <a:noFill/>
          <a:ln w="31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6" descr="euroCRI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149" y="4062385"/>
            <a:ext cx="1841500" cy="585933"/>
          </a:xfrm>
          <a:prstGeom prst="rect">
            <a:avLst/>
          </a:prstGeom>
        </p:spPr>
      </p:pic>
      <p:grpSp>
        <p:nvGrpSpPr>
          <p:cNvPr id="83" name="Gruppierung 4"/>
          <p:cNvGrpSpPr/>
          <p:nvPr/>
        </p:nvGrpSpPr>
        <p:grpSpPr>
          <a:xfrm>
            <a:off x="457200" y="3142122"/>
            <a:ext cx="4885267" cy="3618507"/>
            <a:chOff x="-114166" y="0"/>
            <a:chExt cx="9404441" cy="6858000"/>
          </a:xfrm>
        </p:grpSpPr>
        <p:cxnSp>
          <p:nvCxnSpPr>
            <p:cNvPr id="84" name="Gewinkelte Verbindung 5"/>
            <p:cNvCxnSpPr>
              <a:stCxn id="140" idx="3"/>
              <a:endCxn id="150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winkelte Verbindung 6"/>
            <p:cNvCxnSpPr>
              <a:stCxn id="140" idx="2"/>
              <a:endCxn id="152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winkelte Verbindung 7"/>
            <p:cNvCxnSpPr>
              <a:endCxn id="154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winkelte Verbindung 8"/>
            <p:cNvCxnSpPr>
              <a:stCxn id="128" idx="3"/>
              <a:endCxn id="150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winkelte Verbindung 9"/>
            <p:cNvCxnSpPr>
              <a:stCxn id="140" idx="3"/>
              <a:endCxn id="128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winkelte Verbindung 10"/>
            <p:cNvCxnSpPr>
              <a:endCxn id="130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winkelte Verbindung 11"/>
            <p:cNvCxnSpPr>
              <a:stCxn id="152" idx="2"/>
              <a:endCxn id="130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 Verbindung 12"/>
            <p:cNvCxnSpPr>
              <a:stCxn id="152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winkelte Verbindung 13"/>
            <p:cNvCxnSpPr>
              <a:stCxn id="183" idx="2"/>
              <a:endCxn id="140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winkelte Verbindung 14"/>
            <p:cNvCxnSpPr>
              <a:stCxn id="140" idx="3"/>
              <a:endCxn id="185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15"/>
            <p:cNvCxnSpPr>
              <a:stCxn id="185" idx="3"/>
              <a:endCxn id="181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winkelte Verbindung 16"/>
            <p:cNvCxnSpPr>
              <a:endCxn id="179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winkelte Verbindung 17"/>
            <p:cNvCxnSpPr>
              <a:stCxn id="185" idx="2"/>
              <a:endCxn id="179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 Verbindung 18"/>
            <p:cNvCxnSpPr>
              <a:endCxn id="183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winkelte Verbindung 20"/>
            <p:cNvCxnSpPr>
              <a:stCxn id="183" idx="3"/>
              <a:endCxn id="164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winkelte Verbindung 21"/>
            <p:cNvCxnSpPr>
              <a:stCxn id="168" idx="3"/>
              <a:endCxn id="154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winkelte Verbindung 22"/>
            <p:cNvCxnSpPr>
              <a:stCxn id="167" idx="2"/>
              <a:endCxn id="154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winkelte Verbindung 23"/>
            <p:cNvCxnSpPr>
              <a:stCxn id="167" idx="2"/>
              <a:endCxn id="150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winkelte Verbindung 24"/>
            <p:cNvCxnSpPr>
              <a:stCxn id="165" idx="0"/>
              <a:endCxn id="128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winkelte Verbindung 25"/>
            <p:cNvCxnSpPr>
              <a:stCxn id="150" idx="2"/>
              <a:endCxn id="165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winkelte Verbindung 26"/>
            <p:cNvCxnSpPr>
              <a:stCxn id="177" idx="3"/>
              <a:endCxn id="140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winkelte Verbindung 27"/>
            <p:cNvCxnSpPr>
              <a:stCxn id="150" idx="2"/>
              <a:endCxn id="175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winkelte Verbindung 28"/>
            <p:cNvCxnSpPr>
              <a:stCxn id="163" idx="0"/>
              <a:endCxn id="128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winkelte Verbindung 29"/>
            <p:cNvCxnSpPr>
              <a:stCxn id="140" idx="2"/>
              <a:endCxn id="163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winkelte Verbindung 30"/>
            <p:cNvCxnSpPr>
              <a:stCxn id="177" idx="0"/>
              <a:endCxn id="166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winkelte Verbindung 31"/>
            <p:cNvCxnSpPr>
              <a:stCxn id="164" idx="0"/>
              <a:endCxn id="128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winkelte Verbindung 32"/>
            <p:cNvCxnSpPr>
              <a:stCxn id="185" idx="2"/>
              <a:endCxn id="165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winkelte Verbindung 33"/>
            <p:cNvCxnSpPr>
              <a:stCxn id="156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winkelte Verbindung 34"/>
            <p:cNvCxnSpPr>
              <a:stCxn id="179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winkelte Verbindung 35"/>
            <p:cNvCxnSpPr>
              <a:stCxn id="170" idx="2"/>
              <a:endCxn id="173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winkelte Verbindung 36"/>
            <p:cNvCxnSpPr>
              <a:stCxn id="165" idx="3"/>
              <a:endCxn id="170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155" name="Gewinkelte Verbindung 76"/>
              <p:cNvCxnSpPr>
                <a:stCxn id="170" idx="0"/>
                <a:endCxn id="179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57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5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8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3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9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1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0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9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1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6" name="Oval 17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7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2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5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63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4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5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6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7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8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69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3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70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1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17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43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4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4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5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0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6" name="Gewinkelte Verbindung 67"/>
              <p:cNvCxnSpPr>
                <a:stCxn id="154" idx="3"/>
                <a:endCxn id="150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winkelte Verbindung 68"/>
              <p:cNvCxnSpPr>
                <a:stCxn id="154" idx="0"/>
                <a:endCxn id="152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winkelte Verbindung 69"/>
              <p:cNvCxnSpPr>
                <a:stCxn id="150" idx="0"/>
                <a:endCxn id="152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131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2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2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0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3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8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34" name="Gewinkelte Verbindung 55"/>
              <p:cNvCxnSpPr>
                <a:stCxn id="138" idx="1"/>
                <a:endCxn id="142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winkelte Verbindung 56"/>
              <p:cNvCxnSpPr>
                <a:stCxn id="140" idx="1"/>
                <a:endCxn id="142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winkelte Verbindung 57"/>
              <p:cNvCxnSpPr>
                <a:stCxn id="138" idx="0"/>
                <a:endCxn id="140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24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0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5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28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26" name="Gewinkelte Verbindung 47"/>
              <p:cNvCxnSpPr>
                <a:stCxn id="130" idx="3"/>
                <a:endCxn id="128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22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Model Structure (Views)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048" y="1756759"/>
            <a:ext cx="7801428" cy="378565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Eurostile"/>
                <a:cs typeface="Eurostile"/>
              </a:rPr>
              <a:t>CERIF </a:t>
            </a:r>
            <a:r>
              <a:rPr lang="de-DE" sz="2000" b="1" dirty="0" err="1">
                <a:latin typeface="Eurostile"/>
                <a:cs typeface="Eurostile"/>
              </a:rPr>
              <a:t>Entity</a:t>
            </a:r>
            <a:r>
              <a:rPr lang="de-DE" sz="2000" b="1" dirty="0">
                <a:latin typeface="Eurostile"/>
                <a:cs typeface="Eurostile"/>
              </a:rPr>
              <a:t> </a:t>
            </a:r>
            <a:r>
              <a:rPr lang="de-DE" sz="2000" b="1" dirty="0" err="1" smtClean="0">
                <a:latin typeface="Eurostile"/>
                <a:cs typeface="Eurostile"/>
              </a:rPr>
              <a:t>Types</a:t>
            </a:r>
            <a:endParaRPr lang="de-DE" sz="2000" b="1" dirty="0" smtClean="0">
              <a:latin typeface="Eurostile"/>
              <a:cs typeface="Eurostile"/>
            </a:endParaRP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Eurostile"/>
                <a:cs typeface="Eurostile"/>
              </a:rPr>
              <a:t>Base Entities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err="1" smtClean="0">
                <a:latin typeface="Eurostile"/>
                <a:cs typeface="Eurostile"/>
              </a:rPr>
              <a:t>Result</a:t>
            </a:r>
            <a:r>
              <a:rPr lang="de-DE" sz="2000" dirty="0" smtClean="0">
                <a:latin typeface="Eurostile"/>
                <a:cs typeface="Eurostile"/>
              </a:rPr>
              <a:t> Entities 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Eurostile"/>
                <a:cs typeface="Eurostile"/>
              </a:rPr>
              <a:t>Infrastructure Entities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Eurostile"/>
                <a:cs typeface="Eurostile"/>
              </a:rPr>
              <a:t>2nd Level Entities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err="1">
                <a:latin typeface="Eurostile"/>
                <a:cs typeface="Eurostile"/>
              </a:rPr>
              <a:t>Geographic</a:t>
            </a:r>
            <a:r>
              <a:rPr lang="de-DE" sz="2000" dirty="0">
                <a:latin typeface="Eurostile"/>
                <a:cs typeface="Eurostile"/>
              </a:rPr>
              <a:t> </a:t>
            </a:r>
            <a:r>
              <a:rPr lang="de-DE" sz="2000" dirty="0" err="1">
                <a:latin typeface="Eurostile"/>
                <a:cs typeface="Eurostile"/>
              </a:rPr>
              <a:t>Bounding</a:t>
            </a:r>
            <a:r>
              <a:rPr lang="de-DE" sz="2000" dirty="0">
                <a:latin typeface="Eurostile"/>
                <a:cs typeface="Eurostile"/>
              </a:rPr>
              <a:t> Box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Eurostile"/>
                <a:cs typeface="Eurostile"/>
              </a:rPr>
              <a:t>Link </a:t>
            </a:r>
            <a:r>
              <a:rPr lang="de-DE" sz="2000" dirty="0" err="1" smtClean="0">
                <a:latin typeface="Eurostile"/>
                <a:cs typeface="Eurostile"/>
              </a:rPr>
              <a:t>Entities</a:t>
            </a:r>
            <a:endParaRPr lang="de-DE" sz="2000" dirty="0" smtClean="0">
              <a:latin typeface="Eurostile"/>
              <a:cs typeface="Eurostile"/>
            </a:endParaRPr>
          </a:p>
          <a:p>
            <a:endParaRPr lang="de-DE" sz="2000" b="1" dirty="0" smtClean="0">
              <a:latin typeface="Eurostile"/>
              <a:cs typeface="Eurostile"/>
            </a:endParaRPr>
          </a:p>
          <a:p>
            <a:r>
              <a:rPr lang="de-DE" sz="2000" b="1" dirty="0" smtClean="0">
                <a:latin typeface="Eurostile"/>
                <a:cs typeface="Eurostile"/>
              </a:rPr>
              <a:t>CERIF Features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>
                <a:latin typeface="Eurostile"/>
                <a:cs typeface="Eurostile"/>
              </a:rPr>
              <a:t>Multiple </a:t>
            </a:r>
            <a:r>
              <a:rPr lang="de-DE" sz="2000" dirty="0">
                <a:latin typeface="Eurostile"/>
                <a:cs typeface="Eurostile"/>
              </a:rPr>
              <a:t>Language </a:t>
            </a:r>
            <a:endParaRPr lang="de-DE" sz="2000" dirty="0" smtClean="0">
              <a:latin typeface="Eurostile"/>
              <a:cs typeface="Eurostile"/>
            </a:endParaRPr>
          </a:p>
          <a:p>
            <a:pPr marL="342900" indent="-342900">
              <a:buFont typeface="Arial"/>
              <a:buChar char="•"/>
            </a:pPr>
            <a:r>
              <a:rPr lang="de-DE" sz="2000" dirty="0" err="1" smtClean="0">
                <a:latin typeface="Eurostile"/>
                <a:cs typeface="Eurostile"/>
              </a:rPr>
              <a:t>Semantics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err="1" smtClean="0">
                <a:latin typeface="Eurostile"/>
                <a:cs typeface="Eurostile"/>
              </a:rPr>
              <a:t>Measures</a:t>
            </a:r>
            <a:r>
              <a:rPr lang="de-DE" sz="2000" dirty="0" smtClean="0">
                <a:latin typeface="Eurostile"/>
                <a:cs typeface="Eurostile"/>
              </a:rPr>
              <a:t> &amp; </a:t>
            </a:r>
            <a:r>
              <a:rPr lang="de-DE" sz="2000" dirty="0" err="1" smtClean="0">
                <a:latin typeface="Eurostile"/>
                <a:cs typeface="Eurostile"/>
              </a:rPr>
              <a:t>Indicators</a:t>
            </a:r>
            <a:endParaRPr lang="de-DE" sz="2000" dirty="0" smtClean="0">
              <a:latin typeface="Eurostile"/>
              <a:cs typeface="Eurostile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0368" y="2194560"/>
            <a:ext cx="196155" cy="19726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0368" y="2470250"/>
            <a:ext cx="196155" cy="1972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0368" y="2775051"/>
            <a:ext cx="196155" cy="1972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368" y="3088757"/>
            <a:ext cx="196155" cy="197264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0368" y="3709408"/>
            <a:ext cx="196155" cy="197264"/>
          </a:xfrm>
          <a:prstGeom prst="ellipse">
            <a:avLst/>
          </a:prstGeom>
          <a:solidFill>
            <a:srgbClr val="D33EC3"/>
          </a:solidFill>
          <a:ln>
            <a:solidFill>
              <a:srgbClr val="9B0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0368" y="4591273"/>
            <a:ext cx="196155" cy="1972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0368" y="4911675"/>
            <a:ext cx="196155" cy="197264"/>
          </a:xfrm>
          <a:prstGeom prst="ellipse">
            <a:avLst/>
          </a:prstGeom>
          <a:solidFill>
            <a:srgbClr val="9B009B"/>
          </a:solidFill>
          <a:ln>
            <a:solidFill>
              <a:srgbClr val="9B0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0368" y="5233256"/>
            <a:ext cx="196155" cy="197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368" y="3421541"/>
            <a:ext cx="196155" cy="197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0575"/>
            <a:ext cx="799306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6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66725" y="3860800"/>
            <a:ext cx="2089150" cy="2286000"/>
            <a:chOff x="249" y="891"/>
            <a:chExt cx="1316" cy="144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" y="891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1" y="927"/>
              <a:ext cx="1194" cy="1404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>
                  <a:latin typeface="Courier" charset="0"/>
                </a:rPr>
                <a:t>Person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Gender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FirstNames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OtherNames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FamilyNames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NameVariants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ResearchInterest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b="1" dirty="0">
                <a:solidFill>
                  <a:srgbClr val="800080"/>
                </a:solidFill>
                <a:latin typeface="Courier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492500" y="1341438"/>
            <a:ext cx="2089150" cy="2087562"/>
            <a:chOff x="249" y="2478"/>
            <a:chExt cx="1316" cy="13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9" y="247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5" y="2523"/>
              <a:ext cx="1180" cy="1270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>
                  <a:latin typeface="Courier" charset="0"/>
                </a:rPr>
                <a:t>Project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StartDate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EndDate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Abstract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b="1" dirty="0">
                <a:solidFill>
                  <a:srgbClr val="800080"/>
                </a:solidFill>
                <a:latin typeface="Courier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300788" y="3850042"/>
            <a:ext cx="2159000" cy="2301875"/>
            <a:chOff x="4105" y="2568"/>
            <a:chExt cx="1360" cy="1450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404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>
                  <a:latin typeface="Courier" charset="0"/>
                </a:rPr>
                <a:t>OrganisationUnit</a:t>
              </a:r>
            </a:p>
            <a:p>
              <a:pPr algn="l"/>
              <a:r>
                <a:rPr lang="de-DE" sz="1400">
                  <a:latin typeface="Courier" charset="0"/>
                </a:rPr>
                <a:t>ID</a:t>
              </a:r>
            </a:p>
            <a:p>
              <a:pPr algn="l"/>
              <a:r>
                <a:rPr lang="de-DE" sz="1400">
                  <a:latin typeface="Courier" charset="0"/>
                </a:rPr>
                <a:t>URI</a:t>
              </a:r>
            </a:p>
            <a:p>
              <a:pPr algn="l"/>
              <a:r>
                <a:rPr lang="de-DE" sz="1400">
                  <a:latin typeface="Courier" charset="0"/>
                </a:rPr>
                <a:t>Acronym</a:t>
              </a:r>
            </a:p>
            <a:p>
              <a:pPr algn="l"/>
              <a:r>
                <a:rPr lang="de-DE" sz="1400">
                  <a:latin typeface="Courier" charset="0"/>
                </a:rPr>
                <a:t>Name</a:t>
              </a:r>
            </a:p>
            <a:p>
              <a:pPr algn="l"/>
              <a:r>
                <a:rPr lang="de-DE" sz="1400">
                  <a:latin typeface="Courier" charset="0"/>
                </a:rPr>
                <a:t>HeadCount</a:t>
              </a:r>
            </a:p>
            <a:p>
              <a:pPr algn="l"/>
              <a:r>
                <a:rPr lang="de-DE" sz="1400">
                  <a:latin typeface="Courier" charset="0"/>
                </a:rPr>
                <a:t>CurrencyCode</a:t>
              </a:r>
            </a:p>
            <a:p>
              <a:pPr algn="l"/>
              <a:r>
                <a:rPr lang="de-DE" sz="1400">
                  <a:latin typeface="Courier" charset="0"/>
                </a:rPr>
                <a:t>Turnover</a:t>
              </a:r>
            </a:p>
            <a:p>
              <a:pPr algn="l"/>
              <a:r>
                <a:rPr lang="de-DE" sz="1400">
                  <a:latin typeface="Courier" charset="0"/>
                </a:rPr>
                <a:t>ResearchActivity</a:t>
              </a:r>
            </a:p>
            <a:p>
              <a:pPr algn="l"/>
              <a:r>
                <a:rPr lang="de-DE" sz="1400">
                  <a:latin typeface="Courier" charset="0"/>
                </a:rPr>
                <a:t>Keywords</a:t>
              </a: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53" y="705032"/>
            <a:ext cx="1858960" cy="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Elbow Connector 18"/>
          <p:cNvCxnSpPr>
            <a:stCxn id="10" idx="0"/>
            <a:endCxn id="13" idx="1"/>
          </p:cNvCxnSpPr>
          <p:nvPr/>
        </p:nvCxnSpPr>
        <p:spPr>
          <a:xfrm rot="5400000" flipH="1" flipV="1">
            <a:off x="1909763" y="2119313"/>
            <a:ext cx="1497012" cy="2100262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3"/>
            <a:endCxn id="16" idx="1"/>
          </p:cNvCxnSpPr>
          <p:nvPr/>
        </p:nvCxnSpPr>
        <p:spPr>
          <a:xfrm>
            <a:off x="2555875" y="5032375"/>
            <a:ext cx="3960813" cy="511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3" idx="3"/>
          </p:cNvCxnSpPr>
          <p:nvPr/>
        </p:nvCxnSpPr>
        <p:spPr>
          <a:xfrm rot="10800000">
            <a:off x="5581651" y="2420938"/>
            <a:ext cx="2024241" cy="1657350"/>
          </a:xfrm>
          <a:prstGeom prst="bentConnector3">
            <a:avLst>
              <a:gd name="adj1" fmla="val -88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8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200074" y="4239337"/>
            <a:ext cx="2337148" cy="1673225"/>
            <a:chOff x="4105" y="2568"/>
            <a:chExt cx="1360" cy="1054"/>
          </a:xfrm>
          <a:solidFill>
            <a:srgbClr val="95D918"/>
          </a:solidFill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cfOrganisationUnit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cfHeadCount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cfCurrencyCode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cfTurnover</a:t>
              </a:r>
              <a:endParaRPr lang="de-DE" sz="1400" dirty="0">
                <a:latin typeface="Courier" charset="0"/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53" y="705032"/>
            <a:ext cx="1858960" cy="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31848" y="1985348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33261" y="2501372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1848" y="3012194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 rot="20352377">
            <a:off x="7765964" y="4480008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 rot="20352377">
            <a:off x="7764734" y="4981622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 rot="20352377">
            <a:off x="7767522" y="5515341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7940" y="4714362"/>
            <a:ext cx="1398279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46527" y="5211073"/>
            <a:ext cx="1399691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6" name="Rectangle 25"/>
          <p:cNvSpPr/>
          <p:nvPr/>
        </p:nvSpPr>
        <p:spPr>
          <a:xfrm rot="20352377">
            <a:off x="395084" y="3876106"/>
            <a:ext cx="1399696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cfFamilyNames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7" name="Rectangle 26"/>
          <p:cNvSpPr/>
          <p:nvPr/>
        </p:nvSpPr>
        <p:spPr>
          <a:xfrm rot="20352377">
            <a:off x="357542" y="4424648"/>
            <a:ext cx="1295992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cfFirstNames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8" name="Rectangle 27"/>
          <p:cNvSpPr/>
          <p:nvPr/>
        </p:nvSpPr>
        <p:spPr>
          <a:xfrm rot="20352377">
            <a:off x="257352" y="4963692"/>
            <a:ext cx="1295992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cfOtherNames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30" name="Rectangle 29"/>
          <p:cNvSpPr/>
          <p:nvPr/>
        </p:nvSpPr>
        <p:spPr>
          <a:xfrm rot="20352377">
            <a:off x="151563" y="5453450"/>
            <a:ext cx="1606631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cfNameVariants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437054" y="4499687"/>
            <a:ext cx="1563688" cy="1227138"/>
            <a:chOff x="249" y="891"/>
            <a:chExt cx="985" cy="773"/>
          </a:xfrm>
          <a:solidFill>
            <a:srgbClr val="95D918"/>
          </a:solidFill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" y="891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1" y="927"/>
              <a:ext cx="863" cy="7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cfPerson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cfGender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cfBirthdate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492500" y="1934100"/>
            <a:ext cx="2089150" cy="1455737"/>
            <a:chOff x="249" y="2478"/>
            <a:chExt cx="1316" cy="917"/>
          </a:xfrm>
          <a:solidFill>
            <a:srgbClr val="95D918"/>
          </a:solidFill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9" y="2478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5" y="2523"/>
              <a:ext cx="1180" cy="8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cfProject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cfStartDate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cfEndDate</a:t>
              </a:r>
              <a:endParaRPr lang="de-DE" sz="1400" dirty="0" smtClean="0">
                <a:latin typeface="Courier" charset="0"/>
              </a:endParaRPr>
            </a:p>
          </p:txBody>
        </p:sp>
      </p:grpSp>
      <p:cxnSp>
        <p:nvCxnSpPr>
          <p:cNvPr id="32" name="Elbow Connector 31"/>
          <p:cNvCxnSpPr>
            <a:stCxn id="10" idx="0"/>
            <a:endCxn id="13" idx="1"/>
          </p:cNvCxnSpPr>
          <p:nvPr/>
        </p:nvCxnSpPr>
        <p:spPr>
          <a:xfrm rot="5400000" flipH="1" flipV="1">
            <a:off x="2082493" y="2930930"/>
            <a:ext cx="1859150" cy="1392664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6" idx="1"/>
          </p:cNvCxnSpPr>
          <p:nvPr/>
        </p:nvCxnSpPr>
        <p:spPr>
          <a:xfrm rot="10800000">
            <a:off x="5192893" y="3389844"/>
            <a:ext cx="1240896" cy="1722619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0" idx="2"/>
          </p:cNvCxnSpPr>
          <p:nvPr/>
        </p:nvCxnSpPr>
        <p:spPr>
          <a:xfrm rot="10800000" flipV="1">
            <a:off x="2315736" y="5264863"/>
            <a:ext cx="4100240" cy="461962"/>
          </a:xfrm>
          <a:prstGeom prst="bentConnector4">
            <a:avLst>
              <a:gd name="adj1" fmla="val 41647"/>
              <a:gd name="adj2" fmla="val 149485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6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1990725"/>
            <a:ext cx="7702550" cy="2733675"/>
            <a:chOff x="685800" y="1990725"/>
            <a:chExt cx="7702550" cy="2733675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685800" y="3581400"/>
              <a:ext cx="685800" cy="5334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096000" y="3581400"/>
              <a:ext cx="685800" cy="5334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0113" y="1990725"/>
              <a:ext cx="7488237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11"/>
          <p:cNvCxnSpPr/>
          <p:nvPr/>
        </p:nvCxnSpPr>
        <p:spPr>
          <a:xfrm>
            <a:off x="2872816" y="4262748"/>
            <a:ext cx="3501629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539750" y="5416550"/>
            <a:ext cx="2159000" cy="811213"/>
            <a:chOff x="4105" y="2568"/>
            <a:chExt cx="1360" cy="511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ResultProduct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276600" y="1682398"/>
            <a:ext cx="2303462" cy="2727325"/>
            <a:chOff x="4195" y="799"/>
            <a:chExt cx="1264" cy="1718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4195" y="799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672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ResultPublication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Subtitle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Abstract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Bibl. Note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PublicationDate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TotalPages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StartPage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EndPage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6575425" y="3867150"/>
            <a:ext cx="2111375" cy="2360613"/>
            <a:chOff x="4150" y="847"/>
            <a:chExt cx="1330" cy="1487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4150" y="847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1194" cy="1404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ResultPatent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PatentNumber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CountryCode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RegistrationDate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ApprovalDate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3183" y="638554"/>
            <a:ext cx="2070835" cy="721028"/>
            <a:chOff x="838200" y="1773238"/>
            <a:chExt cx="4454525" cy="1550987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40386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8382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1773238"/>
              <a:ext cx="42497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2195736" y="2996952"/>
              <a:ext cx="1944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Elbow Connector 8"/>
          <p:cNvCxnSpPr>
            <a:stCxn id="33" idx="0"/>
            <a:endCxn id="36" idx="1"/>
          </p:cNvCxnSpPr>
          <p:nvPr/>
        </p:nvCxnSpPr>
        <p:spPr>
          <a:xfrm rot="5400000" flipH="1" flipV="1">
            <a:off x="1423230" y="3386543"/>
            <a:ext cx="2407002" cy="1799063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9" idx="1"/>
            <a:endCxn id="33" idx="3"/>
          </p:cNvCxnSpPr>
          <p:nvPr/>
        </p:nvCxnSpPr>
        <p:spPr>
          <a:xfrm rot="10800000" flipV="1">
            <a:off x="2698751" y="5113337"/>
            <a:ext cx="4092575" cy="745331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36" idx="3"/>
          </p:cNvCxnSpPr>
          <p:nvPr/>
        </p:nvCxnSpPr>
        <p:spPr>
          <a:xfrm rot="10800000">
            <a:off x="5580062" y="3082573"/>
            <a:ext cx="2378608" cy="916342"/>
          </a:xfrm>
          <a:prstGeom prst="bentConnector3">
            <a:avLst>
              <a:gd name="adj1" fmla="val -42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276599" y="1216735"/>
            <a:ext cx="2551289" cy="3181351"/>
            <a:chOff x="4195" y="799"/>
            <a:chExt cx="1264" cy="2004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4195" y="799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958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cfResultPublication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cfPublicationDate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cfStartPage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cfEndPage</a:t>
              </a:r>
              <a:endParaRPr lang="de-DE" sz="1400" dirty="0">
                <a:latin typeface="Courier" charset="0"/>
              </a:endParaRPr>
            </a:p>
            <a:p>
              <a:r>
                <a:rPr lang="de-DE" sz="1400" dirty="0" err="1" smtClean="0">
                  <a:latin typeface="Courier" charset="0"/>
                </a:rPr>
                <a:t>cfTotalPages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cfEdition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cfSeries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cfIssue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cfVolume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cfISBN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cfISSN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6777227" y="4516432"/>
            <a:ext cx="2247904" cy="1717675"/>
            <a:chOff x="4286" y="856"/>
            <a:chExt cx="1416" cy="1082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5203" y="856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1338" cy="1008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cfResultPatent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cfPatentNumber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cfCountryCode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cfRegistrationDate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cfApprovalDate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3183" y="638554"/>
            <a:ext cx="2070835" cy="721028"/>
            <a:chOff x="838200" y="1773238"/>
            <a:chExt cx="4454525" cy="1550987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40386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8382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1773238"/>
              <a:ext cx="42497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2195736" y="2996952"/>
              <a:ext cx="1944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Elbow Connector 8"/>
          <p:cNvCxnSpPr>
            <a:stCxn id="33" idx="0"/>
          </p:cNvCxnSpPr>
          <p:nvPr/>
        </p:nvCxnSpPr>
        <p:spPr>
          <a:xfrm rot="5400000" flipH="1" flipV="1">
            <a:off x="2507931" y="4091846"/>
            <a:ext cx="1111879" cy="971523"/>
          </a:xfrm>
          <a:prstGeom prst="bentConnector3">
            <a:avLst>
              <a:gd name="adj1" fmla="val 9822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33" idx="3"/>
          </p:cNvCxnSpPr>
          <p:nvPr/>
        </p:nvCxnSpPr>
        <p:spPr>
          <a:xfrm rot="10800000" flipV="1">
            <a:off x="3549634" y="5409408"/>
            <a:ext cx="3227581" cy="9322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9" idx="0"/>
          </p:cNvCxnSpPr>
          <p:nvPr/>
        </p:nvCxnSpPr>
        <p:spPr>
          <a:xfrm rot="16200000" flipV="1">
            <a:off x="5889200" y="2683839"/>
            <a:ext cx="1888757" cy="2011379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799957" y="1830127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01370" y="2797703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9957" y="3294414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99957" y="2307527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cfSubtitle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04916" y="2852649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54279" y="5929760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996" y="2258661"/>
            <a:ext cx="1577793" cy="490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cfBibliographic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Note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10996" y="3324140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cfAbbreviation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7529" y="4978491"/>
            <a:ext cx="141764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6306" y="544080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4279" y="4530543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606556" y="5017658"/>
            <a:ext cx="2119319" cy="854077"/>
            <a:chOff x="4241" y="2541"/>
            <a:chExt cx="1335" cy="538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077" y="2541"/>
              <a:ext cx="499" cy="30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cfResultProduct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225141" y="5901538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80362" y="4978491"/>
            <a:ext cx="141764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93250" y="544080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21617" y="4529226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029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1600" y="1844824"/>
            <a:ext cx="6965054" cy="3096344"/>
            <a:chOff x="971600" y="2348880"/>
            <a:chExt cx="6965054" cy="3096344"/>
          </a:xfrm>
        </p:grpSpPr>
        <p:grpSp>
          <p:nvGrpSpPr>
            <p:cNvPr id="13" name="Group 12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15" name="Elbow Connector 14"/>
              <p:cNvCxnSpPr>
                <a:endCxn id="25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25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22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20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14" name="Elbow Connector 13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2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509865" y="1826533"/>
            <a:ext cx="2159000" cy="1800227"/>
            <a:chOff x="4105" y="2488"/>
            <a:chExt cx="1360" cy="1134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105" y="248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Facility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854827" y="4451199"/>
            <a:ext cx="2303462" cy="1800226"/>
            <a:chOff x="4195" y="719"/>
            <a:chExt cx="1264" cy="1134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195" y="719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008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smtClean="0">
                  <a:latin typeface="Courier" charset="0"/>
                </a:rPr>
                <a:t>Service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3294324" y="3221792"/>
            <a:ext cx="1585913" cy="1800226"/>
            <a:chOff x="4150" y="804"/>
            <a:chExt cx="999" cy="1134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4150" y="804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863" cy="1008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smtClean="0">
                  <a:latin typeface="Courier" charset="0"/>
                </a:rPr>
                <a:t>Equipment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cxnSp>
        <p:nvCxnSpPr>
          <p:cNvPr id="8" name="Elbow Connector 7"/>
          <p:cNvCxnSpPr/>
          <p:nvPr/>
        </p:nvCxnSpPr>
        <p:spPr>
          <a:xfrm>
            <a:off x="1451325" y="3626760"/>
            <a:ext cx="4667276" cy="2172907"/>
          </a:xfrm>
          <a:prstGeom prst="bentConnector3">
            <a:avLst>
              <a:gd name="adj1" fmla="val 11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0" idx="3"/>
          </p:cNvCxnSpPr>
          <p:nvPr/>
        </p:nvCxnSpPr>
        <p:spPr>
          <a:xfrm>
            <a:off x="2668865" y="2826659"/>
            <a:ext cx="2016024" cy="581047"/>
          </a:xfrm>
          <a:prstGeom prst="bentConnector3">
            <a:avLst>
              <a:gd name="adj1" fmla="val 10109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4880237" y="3922889"/>
            <a:ext cx="2965541" cy="714224"/>
          </a:xfrm>
          <a:prstGeom prst="bentConnector3">
            <a:avLst>
              <a:gd name="adj1" fmla="val 10091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68756" y="721496"/>
            <a:ext cx="1793236" cy="574020"/>
            <a:chOff x="971600" y="2348880"/>
            <a:chExt cx="6965054" cy="3096344"/>
          </a:xfrm>
        </p:grpSpPr>
        <p:grpSp>
          <p:nvGrpSpPr>
            <p:cNvPr id="34" name="Group 33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36" name="Elbow Connector 35"/>
              <p:cNvCxnSpPr>
                <a:endCxn id="62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62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59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60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sz="600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56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7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35" name="Elbow Connector 34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08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Elbow Connector 57"/>
          <p:cNvCxnSpPr>
            <a:stCxn id="26" idx="3"/>
          </p:cNvCxnSpPr>
          <p:nvPr/>
        </p:nvCxnSpPr>
        <p:spPr>
          <a:xfrm>
            <a:off x="5726897" y="3800084"/>
            <a:ext cx="1582658" cy="1169580"/>
          </a:xfrm>
          <a:prstGeom prst="bentConnector3">
            <a:avLst>
              <a:gd name="adj1" fmla="val 95472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812494" y="4761641"/>
            <a:ext cx="2303462" cy="1154113"/>
            <a:chOff x="4195" y="719"/>
            <a:chExt cx="1264" cy="727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195" y="719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601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cfService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cfID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4140984" y="3123015"/>
            <a:ext cx="1585913" cy="1154113"/>
            <a:chOff x="4150" y="804"/>
            <a:chExt cx="999" cy="727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4150" y="804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863" cy="601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cfEquipment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 smtClean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8756" y="721496"/>
            <a:ext cx="1793236" cy="574020"/>
            <a:chOff x="971600" y="2348880"/>
            <a:chExt cx="6965054" cy="3096344"/>
          </a:xfrm>
        </p:grpSpPr>
        <p:grpSp>
          <p:nvGrpSpPr>
            <p:cNvPr id="42" name="Group 41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44" name="Elbow Connector 43"/>
              <p:cNvCxnSpPr>
                <a:endCxn id="54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54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51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2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sz="600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0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43" name="Elbow Connector 42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Elbow Connector 7"/>
          <p:cNvCxnSpPr>
            <a:stCxn id="20" idx="2"/>
          </p:cNvCxnSpPr>
          <p:nvPr/>
        </p:nvCxnSpPr>
        <p:spPr>
          <a:xfrm rot="16200000" flipH="1">
            <a:off x="2823000" y="2560508"/>
            <a:ext cx="2819022" cy="3659292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0" idx="3"/>
          </p:cNvCxnSpPr>
          <p:nvPr/>
        </p:nvCxnSpPr>
        <p:spPr>
          <a:xfrm>
            <a:off x="3374415" y="2503599"/>
            <a:ext cx="2157141" cy="819441"/>
          </a:xfrm>
          <a:prstGeom prst="bentConnector3">
            <a:avLst>
              <a:gd name="adj1" fmla="val 9971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431315" y="1805892"/>
            <a:ext cx="2133600" cy="1174750"/>
            <a:chOff x="4241" y="2475"/>
            <a:chExt cx="1344" cy="740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5086" y="2475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6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cfFacility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 smtClean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 rot="20932689">
            <a:off x="2998963" y="3646805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9" name="Rectangle 68"/>
          <p:cNvSpPr/>
          <p:nvPr/>
        </p:nvSpPr>
        <p:spPr>
          <a:xfrm rot="20932689">
            <a:off x="3011844" y="4120197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0" name="Rectangle 69"/>
          <p:cNvSpPr/>
          <p:nvPr/>
        </p:nvSpPr>
        <p:spPr>
          <a:xfrm rot="20932689">
            <a:off x="3212186" y="4569250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4246" y="1832263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50" y="2291544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4026" y="276881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2" name="Rectangle 71"/>
          <p:cNvSpPr/>
          <p:nvPr/>
        </p:nvSpPr>
        <p:spPr>
          <a:xfrm rot="657309">
            <a:off x="7599271" y="4555708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3" name="Rectangle 72"/>
          <p:cNvSpPr/>
          <p:nvPr/>
        </p:nvSpPr>
        <p:spPr>
          <a:xfrm rot="657309">
            <a:off x="7485153" y="5000878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4" name="Rectangle 73"/>
          <p:cNvSpPr/>
          <p:nvPr/>
        </p:nvSpPr>
        <p:spPr>
          <a:xfrm rot="657309">
            <a:off x="7473830" y="5435820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5658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892705"/>
            <a:ext cx="8229600" cy="5025495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3100" b="1" dirty="0" smtClean="0"/>
              <a:t>Jan </a:t>
            </a:r>
            <a:r>
              <a:rPr lang="en-US" sz="3100" b="1" dirty="0" err="1" smtClean="0"/>
              <a:t>Dvořák</a:t>
            </a:r>
            <a:r>
              <a:rPr lang="en-US" sz="3100" b="1" dirty="0" smtClean="0"/>
              <a:t>    </a:t>
            </a:r>
          </a:p>
          <a:p>
            <a:pPr marL="57150" indent="0">
              <a:buNone/>
            </a:pPr>
            <a:r>
              <a:rPr lang="en-US" sz="1800" dirty="0">
                <a:hlinkClick r:id="rId3"/>
              </a:rPr>
              <a:t>jan.dvorak@infoscience.cz</a:t>
            </a:r>
            <a:r>
              <a:rPr lang="en-US" sz="1800" dirty="0"/>
              <a:t> </a:t>
            </a:r>
          </a:p>
          <a:p>
            <a:pPr marL="57150" indent="0">
              <a:buNone/>
            </a:pPr>
            <a:endParaRPr lang="en-US" sz="2300" b="1" dirty="0" smtClean="0"/>
          </a:p>
          <a:p>
            <a:pPr marL="57150" indent="0">
              <a:buNone/>
            </a:pPr>
            <a:r>
              <a:rPr lang="en-US" sz="2300" b="1" dirty="0" err="1" smtClean="0"/>
              <a:t>euroCRIS</a:t>
            </a:r>
            <a:endParaRPr lang="en-US" sz="2300" b="1" dirty="0" smtClean="0"/>
          </a:p>
          <a:p>
            <a:pPr indent="-285750"/>
            <a:r>
              <a:rPr lang="en-US" sz="2300" dirty="0" smtClean="0"/>
              <a:t>CERIF </a:t>
            </a:r>
            <a:r>
              <a:rPr lang="en-US" sz="2300" dirty="0"/>
              <a:t>TG </a:t>
            </a:r>
            <a:r>
              <a:rPr lang="en-US" sz="2300" dirty="0" smtClean="0"/>
              <a:t>Leader since 2013</a:t>
            </a:r>
          </a:p>
          <a:p>
            <a:pPr indent="-285750"/>
            <a:r>
              <a:rPr lang="en-US" sz="2300" dirty="0" smtClean="0"/>
              <a:t>CRIS2012 </a:t>
            </a:r>
            <a:r>
              <a:rPr lang="en-US" sz="2300" dirty="0"/>
              <a:t>(</a:t>
            </a:r>
            <a:r>
              <a:rPr lang="en-US" sz="2300" dirty="0" smtClean="0"/>
              <a:t>Prague, </a:t>
            </a:r>
            <a:r>
              <a:rPr lang="en-US" sz="2300" dirty="0"/>
              <a:t>June 2012) Organizer</a:t>
            </a:r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smtClean="0"/>
              <a:t>Charles </a:t>
            </a:r>
            <a:r>
              <a:rPr lang="en-US" sz="2300" b="1" dirty="0"/>
              <a:t>University in </a:t>
            </a:r>
            <a:r>
              <a:rPr lang="en-US" sz="2300" b="1" dirty="0" smtClean="0"/>
              <a:t>Prague</a:t>
            </a:r>
          </a:p>
          <a:p>
            <a:r>
              <a:rPr lang="en-US" sz="2300" dirty="0" smtClean="0"/>
              <a:t>Faculty </a:t>
            </a:r>
            <a:r>
              <a:rPr lang="en-US" sz="2300" dirty="0"/>
              <a:t>of </a:t>
            </a:r>
            <a:r>
              <a:rPr lang="en-US" sz="2300" dirty="0" smtClean="0"/>
              <a:t>Arts</a:t>
            </a:r>
          </a:p>
          <a:p>
            <a:pPr lvl="1"/>
            <a:r>
              <a:rPr lang="en-US" sz="2300" dirty="0" smtClean="0"/>
              <a:t>Institute </a:t>
            </a:r>
            <a:r>
              <a:rPr lang="en-US" sz="2300" dirty="0"/>
              <a:t>of Information Studies &amp; Librarianship</a:t>
            </a:r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err="1" smtClean="0"/>
              <a:t>InfoScience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Praha</a:t>
            </a:r>
            <a:endParaRPr lang="en-US" sz="2300" b="1" dirty="0" smtClean="0"/>
          </a:p>
          <a:p>
            <a:r>
              <a:rPr lang="en-US" sz="2300" dirty="0" smtClean="0"/>
              <a:t>Research </a:t>
            </a:r>
            <a:r>
              <a:rPr lang="en-US" sz="2300" dirty="0"/>
              <a:t>&amp; Development &amp; Innovation Information System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(</a:t>
            </a:r>
            <a:r>
              <a:rPr lang="en-US" sz="2300" dirty="0"/>
              <a:t>the national CRIS for CZ)</a:t>
            </a:r>
          </a:p>
          <a:p>
            <a:pPr marL="57150" indent="0">
              <a:buNone/>
            </a:pPr>
            <a:endParaRPr lang="en-US" sz="2900" dirty="0" smtClean="0"/>
          </a:p>
          <a:p>
            <a:pPr marL="57150" indent="0">
              <a:buNone/>
            </a:pPr>
            <a:r>
              <a:rPr lang="en-US" sz="2900" b="1" dirty="0" smtClean="0"/>
              <a:t>___</a:t>
            </a:r>
          </a:p>
          <a:p>
            <a:pPr marL="57150" indent="0">
              <a:buNone/>
            </a:pPr>
            <a:r>
              <a:rPr lang="en-US" sz="2900" b="1" i="1" dirty="0" smtClean="0"/>
              <a:t>Most slides by Brigitte </a:t>
            </a:r>
            <a:r>
              <a:rPr lang="en-US" sz="2900" b="1" i="1" dirty="0" err="1" smtClean="0"/>
              <a:t>Jörg</a:t>
            </a:r>
            <a:endParaRPr lang="en-US" sz="29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38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1.5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6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Measuring Impact in CERIF (MICE)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40" name="Picture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33" y="1581334"/>
            <a:ext cx="5984309" cy="4227037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38890" y="5837845"/>
            <a:ext cx="82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MICE, a JISC-funded Project coordinated by Richard Gartner, Kings College, 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9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47" y="1409548"/>
            <a:ext cx="8248071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Measurement &amp; Indicator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249" name="Picture 2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" y="2131520"/>
            <a:ext cx="3837542" cy="3779598"/>
          </a:xfrm>
          <a:prstGeom prst="rect">
            <a:avLst/>
          </a:prstGeom>
        </p:spPr>
      </p:pic>
      <p:sp>
        <p:nvSpPr>
          <p:cNvPr id="250" name="Rectangle 249"/>
          <p:cNvSpPr/>
          <p:nvPr/>
        </p:nvSpPr>
        <p:spPr bwMode="auto">
          <a:xfrm>
            <a:off x="5327980" y="2924943"/>
            <a:ext cx="2951955" cy="259844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cfMeasureIdentifier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cfCountInteger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algn="l"/>
            <a:r>
              <a:rPr lang="en-US" sz="1400" dirty="0" err="1" smtClean="0">
                <a:latin typeface="Eurostile"/>
                <a:cs typeface="Eurostile"/>
              </a:rPr>
              <a:t>cfCountIntegerChange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cfValueFloatingPoint</a:t>
            </a:r>
            <a:endParaRPr lang="en-US" sz="1400" dirty="0" smtClean="0">
              <a:latin typeface="Eurostile"/>
              <a:cs typeface="Eurostile"/>
            </a:endParaRPr>
          </a:p>
          <a:p>
            <a:pPr algn="l"/>
            <a:r>
              <a:rPr lang="en-US" sz="1400" dirty="0" err="1" smtClean="0">
                <a:latin typeface="Eurostile"/>
                <a:cs typeface="Eurostile"/>
              </a:rPr>
              <a:t>cfCountFloatingPointChange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cfValueJudgementalNumeric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cfValueJudgementalNumericChange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cfValueJudgementalText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cfValueJudgementalTextChange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cfURI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flipV="1">
            <a:off x="2009738" y="2924944"/>
            <a:ext cx="3318242" cy="125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3242706" y="4179528"/>
            <a:ext cx="2085274" cy="11069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Rectangle 252"/>
          <p:cNvSpPr/>
          <p:nvPr/>
        </p:nvSpPr>
        <p:spPr bwMode="auto">
          <a:xfrm>
            <a:off x="5327980" y="2576759"/>
            <a:ext cx="2951955" cy="34818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Is an Aggregation Entity</a:t>
            </a:r>
            <a:endParaRPr lang="en-US" sz="1600" b="1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2693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&amp; Indicator (</a:t>
            </a:r>
            <a:r>
              <a:rPr lang="en-US" b="1" dirty="0" smtClean="0"/>
              <a:t>some examples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GB" dirty="0"/>
              <a:t>economic and </a:t>
            </a:r>
            <a:r>
              <a:rPr lang="en-GB" dirty="0" smtClean="0"/>
              <a:t>commercial</a:t>
            </a:r>
            <a:endParaRPr lang="en-US" dirty="0"/>
          </a:p>
          <a:p>
            <a:pPr lvl="2" fontAlgn="base"/>
            <a:r>
              <a:rPr lang="en-GB" dirty="0"/>
              <a:t>economic</a:t>
            </a:r>
            <a:endParaRPr lang="en-US" dirty="0"/>
          </a:p>
          <a:p>
            <a:pPr lvl="3" fontAlgn="base"/>
            <a:r>
              <a:rPr lang="en-GB" dirty="0"/>
              <a:t>impact on business </a:t>
            </a:r>
            <a:endParaRPr lang="en-US" dirty="0"/>
          </a:p>
          <a:p>
            <a:pPr lvl="4" fontAlgn="base"/>
            <a:r>
              <a:rPr lang="en-GB" dirty="0"/>
              <a:t>improving performance of existing </a:t>
            </a:r>
            <a:r>
              <a:rPr lang="en-GB" dirty="0" smtClean="0"/>
              <a:t>businesses</a:t>
            </a:r>
            <a:endParaRPr lang="en-US" sz="2400" dirty="0"/>
          </a:p>
          <a:p>
            <a:pPr lvl="5" fontAlgn="base"/>
            <a:r>
              <a:rPr lang="en-GB" dirty="0"/>
              <a:t>increased </a:t>
            </a:r>
            <a:r>
              <a:rPr lang="en-GB" dirty="0" smtClean="0"/>
              <a:t>turnover</a:t>
            </a:r>
            <a:r>
              <a:rPr lang="en-GB" i="1" dirty="0" smtClean="0"/>
              <a:t>	by 1.2M€ in 2012 </a:t>
            </a:r>
            <a:endParaRPr lang="en-US" sz="2400" dirty="0"/>
          </a:p>
          <a:p>
            <a:pPr lvl="5" fontAlgn="base"/>
            <a:r>
              <a:rPr lang="en-GB" dirty="0"/>
              <a:t>time savings </a:t>
            </a:r>
            <a:r>
              <a:rPr lang="en-GB" i="1" dirty="0" smtClean="0"/>
              <a:t>		of 14.56%</a:t>
            </a:r>
            <a:endParaRPr lang="en-US" sz="2400" dirty="0"/>
          </a:p>
          <a:p>
            <a:pPr lvl="5" fontAlgn="base"/>
            <a:r>
              <a:rPr lang="en-GB" dirty="0"/>
              <a:t>reduced </a:t>
            </a:r>
            <a:r>
              <a:rPr lang="en-GB" dirty="0" smtClean="0"/>
              <a:t>costs</a:t>
            </a:r>
            <a:r>
              <a:rPr lang="en-GB" i="1" dirty="0" smtClean="0"/>
              <a:t>		by 42% </a:t>
            </a:r>
          </a:p>
          <a:p>
            <a:pPr lvl="4" fontAlgn="base"/>
            <a:r>
              <a:rPr lang="en-GB" dirty="0"/>
              <a:t>new </a:t>
            </a:r>
            <a:r>
              <a:rPr lang="en-GB" dirty="0" smtClean="0"/>
              <a:t>products/processes</a:t>
            </a:r>
            <a:endParaRPr lang="en-US" dirty="0"/>
          </a:p>
          <a:p>
            <a:pPr lvl="5" fontAlgn="base"/>
            <a:r>
              <a:rPr lang="en-US" dirty="0"/>
              <a:t>c</a:t>
            </a:r>
            <a:r>
              <a:rPr lang="en-GB" dirty="0" err="1" smtClean="0"/>
              <a:t>reating</a:t>
            </a:r>
            <a:r>
              <a:rPr lang="en-GB" dirty="0" smtClean="0"/>
              <a:t> numbers </a:t>
            </a:r>
            <a:r>
              <a:rPr lang="en-GB" dirty="0"/>
              <a:t>of new products/services </a:t>
            </a:r>
            <a:endParaRPr lang="en-GB" dirty="0" smtClean="0"/>
          </a:p>
          <a:p>
            <a:pPr lvl="5" fontAlgn="base"/>
            <a:r>
              <a:rPr lang="en-GB" dirty="0" smtClean="0"/>
              <a:t>commercialising / other success measures</a:t>
            </a:r>
            <a:endParaRPr lang="en-US" sz="2400" dirty="0" smtClean="0"/>
          </a:p>
          <a:p>
            <a:pPr lvl="5" fontAlgn="base"/>
            <a:endParaRPr lang="en-US" sz="2400" dirty="0"/>
          </a:p>
          <a:p>
            <a:pPr lvl="4" fontAlgn="base"/>
            <a:endParaRPr lang="en-US" sz="2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9387" y="2644704"/>
            <a:ext cx="1226264" cy="465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Indicator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928556" y="3852329"/>
            <a:ext cx="1834444" cy="465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Measurement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 flipH="1">
            <a:off x="6019800" y="4085163"/>
            <a:ext cx="908756" cy="122768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>
          <a:xfrm flipH="1" flipV="1">
            <a:off x="6180667" y="3920067"/>
            <a:ext cx="747889" cy="16509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1"/>
          </p:cNvCxnSpPr>
          <p:nvPr/>
        </p:nvCxnSpPr>
        <p:spPr>
          <a:xfrm flipH="1" flipV="1">
            <a:off x="6104467" y="3623733"/>
            <a:ext cx="824089" cy="46143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</p:cNvCxnSpPr>
          <p:nvPr/>
        </p:nvCxnSpPr>
        <p:spPr>
          <a:xfrm>
            <a:off x="1645651" y="2877538"/>
            <a:ext cx="1097549" cy="61439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45651" y="2877538"/>
            <a:ext cx="1097549" cy="91919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2823" y="5956886"/>
            <a:ext cx="348142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Extract from the MICE List of Indicators </a:t>
            </a:r>
            <a:endParaRPr lang="en-US" sz="1600" i="1" dirty="0"/>
          </a:p>
        </p:txBody>
      </p:sp>
      <p:cxnSp>
        <p:nvCxnSpPr>
          <p:cNvPr id="25" name="Straight Connector 24"/>
          <p:cNvCxnSpPr>
            <a:stCxn id="8" idx="3"/>
          </p:cNvCxnSpPr>
          <p:nvPr/>
        </p:nvCxnSpPr>
        <p:spPr>
          <a:xfrm>
            <a:off x="1645651" y="2877538"/>
            <a:ext cx="1097549" cy="1215529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1.5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9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47" y="1409548"/>
            <a:ext cx="8248071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– Generic Entity Structure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1208" y="1772816"/>
            <a:ext cx="7989800" cy="3640314"/>
            <a:chOff x="540455" y="1945803"/>
            <a:chExt cx="7989800" cy="3640314"/>
          </a:xfrm>
        </p:grpSpPr>
        <p:sp>
          <p:nvSpPr>
            <p:cNvPr id="79" name="TextBox 78"/>
            <p:cNvSpPr txBox="1"/>
            <p:nvPr/>
          </p:nvSpPr>
          <p:spPr>
            <a:xfrm>
              <a:off x="540455" y="2495446"/>
              <a:ext cx="926193" cy="369332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Generic</a:t>
              </a:r>
              <a:endParaRPr lang="en-US" dirty="0">
                <a:latin typeface="Eurostile"/>
                <a:cs typeface="Eurostile"/>
              </a:endParaRPr>
            </a:p>
          </p:txBody>
        </p:sp>
        <p:pic>
          <p:nvPicPr>
            <p:cNvPr id="80" name="Picture 7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049" y="1945803"/>
              <a:ext cx="5546206" cy="3456384"/>
            </a:xfrm>
            <a:prstGeom prst="rect">
              <a:avLst/>
            </a:prstGeom>
          </p:spPr>
        </p:pic>
        <p:sp>
          <p:nvSpPr>
            <p:cNvPr id="83" name="Oval 82"/>
            <p:cNvSpPr/>
            <p:nvPr/>
          </p:nvSpPr>
          <p:spPr>
            <a:xfrm>
              <a:off x="3082766" y="2881907"/>
              <a:ext cx="1446151" cy="282418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urostile"/>
                <a:cs typeface="Eurostile"/>
              </a:endParaRPr>
            </a:p>
          </p:txBody>
        </p:sp>
        <p:cxnSp>
          <p:nvCxnSpPr>
            <p:cNvPr id="84" name="Straight Arrow Connector 83"/>
            <p:cNvCxnSpPr>
              <a:endCxn id="83" idx="2"/>
            </p:cNvCxnSpPr>
            <p:nvPr/>
          </p:nvCxnSpPr>
          <p:spPr>
            <a:xfrm flipV="1">
              <a:off x="1675373" y="3023116"/>
              <a:ext cx="1407393" cy="465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1845" y="3000794"/>
              <a:ext cx="2127242" cy="2585323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latin typeface="Eurostile"/>
                  <a:cs typeface="Eurostile"/>
                </a:rPr>
                <a:t>Identifier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URI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Attributes</a:t>
              </a: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Multilingual Entities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Relationships (Links)</a:t>
              </a:r>
              <a:endParaRPr lang="en-US" dirty="0">
                <a:latin typeface="Eurostile"/>
                <a:cs typeface="Eurostile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675373" y="3489098"/>
              <a:ext cx="1341376" cy="5449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016749" y="3746003"/>
              <a:ext cx="1703298" cy="3195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urostile"/>
                <a:cs typeface="Eurostile"/>
              </a:endParaRPr>
            </a:p>
          </p:txBody>
        </p:sp>
      </p:grp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1706126" y="2937558"/>
            <a:ext cx="3044674" cy="378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79978" y="2485709"/>
            <a:ext cx="1446151" cy="282418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urostile"/>
              <a:cs typeface="Eurostile"/>
            </a:endParaRPr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 flipV="1">
            <a:off x="1706126" y="2626918"/>
            <a:ext cx="5073852" cy="660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50800" y="2796349"/>
            <a:ext cx="1446151" cy="282418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53637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55" y="1409548"/>
            <a:ext cx="8779853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8" name="Group 398"/>
          <p:cNvGrpSpPr>
            <a:grpSpLocks/>
          </p:cNvGrpSpPr>
          <p:nvPr/>
        </p:nvGrpSpPr>
        <p:grpSpPr bwMode="auto">
          <a:xfrm>
            <a:off x="395288" y="1887538"/>
            <a:ext cx="8391525" cy="3773487"/>
            <a:chOff x="249" y="1189"/>
            <a:chExt cx="5286" cy="2377"/>
          </a:xfrm>
        </p:grpSpPr>
        <p:pic>
          <p:nvPicPr>
            <p:cNvPr id="39" name="Picture 3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189"/>
              <a:ext cx="5286" cy="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391"/>
            <p:cNvSpPr>
              <a:spLocks noChangeArrowheads="1"/>
            </p:cNvSpPr>
            <p:nvPr/>
          </p:nvSpPr>
          <p:spPr bwMode="auto">
            <a:xfrm>
              <a:off x="476" y="1299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392"/>
            <p:cNvSpPr>
              <a:spLocks noChangeArrowheads="1"/>
            </p:cNvSpPr>
            <p:nvPr/>
          </p:nvSpPr>
          <p:spPr bwMode="auto">
            <a:xfrm>
              <a:off x="4830" y="1207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393"/>
            <p:cNvSpPr>
              <a:spLocks noChangeArrowheads="1"/>
            </p:cNvSpPr>
            <p:nvPr/>
          </p:nvSpPr>
          <p:spPr bwMode="auto">
            <a:xfrm>
              <a:off x="2064" y="2341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394"/>
            <p:cNvSpPr>
              <a:spLocks noChangeArrowheads="1"/>
            </p:cNvSpPr>
            <p:nvPr/>
          </p:nvSpPr>
          <p:spPr bwMode="auto">
            <a:xfrm>
              <a:off x="3061" y="1706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395"/>
            <p:cNvSpPr>
              <a:spLocks noChangeArrowheads="1"/>
            </p:cNvSpPr>
            <p:nvPr/>
          </p:nvSpPr>
          <p:spPr bwMode="auto">
            <a:xfrm>
              <a:off x="1292" y="3113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396"/>
            <p:cNvSpPr>
              <a:spLocks noChangeArrowheads="1"/>
            </p:cNvSpPr>
            <p:nvPr/>
          </p:nvSpPr>
          <p:spPr bwMode="auto">
            <a:xfrm>
              <a:off x="4286" y="2750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7486288" y="387861"/>
            <a:ext cx="1111225" cy="708139"/>
            <a:chOff x="1115616" y="1053431"/>
            <a:chExt cx="7344172" cy="4680147"/>
          </a:xfrm>
        </p:grpSpPr>
        <p:cxnSp>
          <p:nvCxnSpPr>
            <p:cNvPr id="17" name="Shape 59"/>
            <p:cNvCxnSpPr>
              <a:stCxn id="69" idx="1"/>
              <a:endCxn id="68" idx="3"/>
            </p:cNvCxnSpPr>
            <p:nvPr/>
          </p:nvCxnSpPr>
          <p:spPr bwMode="auto">
            <a:xfrm rot="10800000">
              <a:off x="4337769" y="1375347"/>
              <a:ext cx="2594844" cy="1009873"/>
            </a:xfrm>
            <a:prstGeom prst="bentConnector3">
              <a:avLst>
                <a:gd name="adj1" fmla="val 58055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50"/>
            <p:cNvCxnSpPr>
              <a:endCxn id="66" idx="3"/>
            </p:cNvCxnSpPr>
            <p:nvPr/>
          </p:nvCxnSpPr>
          <p:spPr bwMode="auto">
            <a:xfrm rot="10800000">
              <a:off x="6228184" y="1520950"/>
              <a:ext cx="1080740" cy="68391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51"/>
            <p:cNvCxnSpPr>
              <a:endCxn id="72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52"/>
            <p:cNvCxnSpPr>
              <a:endCxn id="67" idx="2"/>
            </p:cNvCxnSpPr>
            <p:nvPr/>
          </p:nvCxnSpPr>
          <p:spPr bwMode="auto">
            <a:xfrm flipV="1">
              <a:off x="5076058" y="1845146"/>
              <a:ext cx="1754136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6732240" y="206084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6228184" y="134076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32660" y="1196752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cxnSp>
          <p:nvCxnSpPr>
            <p:cNvPr id="28" name="Elbow Connector 60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1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62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63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64"/>
            <p:cNvCxnSpPr>
              <a:endCxn id="68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65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66"/>
            <p:cNvCxnSpPr>
              <a:endCxn id="75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67"/>
            <p:cNvCxnSpPr>
              <a:stCxn id="68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68"/>
            <p:cNvCxnSpPr>
              <a:stCxn id="68" idx="2"/>
              <a:endCxn id="63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69"/>
            <p:cNvCxnSpPr>
              <a:stCxn id="69" idx="1"/>
            </p:cNvCxnSpPr>
            <p:nvPr/>
          </p:nvCxnSpPr>
          <p:spPr bwMode="auto">
            <a:xfrm rot="10800000" flipV="1">
              <a:off x="6445250" y="2384425"/>
              <a:ext cx="487363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70"/>
            <p:cNvCxnSpPr>
              <a:stCxn id="70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71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72"/>
            <p:cNvCxnSpPr>
              <a:stCxn id="73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73"/>
            <p:cNvCxnSpPr>
              <a:stCxn id="74" idx="0"/>
              <a:endCxn id="80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74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75"/>
            <p:cNvCxnSpPr>
              <a:stCxn id="76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76"/>
            <p:cNvCxnSpPr>
              <a:stCxn id="62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77"/>
            <p:cNvCxnSpPr>
              <a:stCxn id="63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78"/>
            <p:cNvCxnSpPr>
              <a:stCxn id="65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9"/>
            <p:cNvCxnSpPr>
              <a:stCxn id="64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80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81"/>
            <p:cNvCxnSpPr>
              <a:stCxn id="72" idx="1"/>
              <a:endCxn id="76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82"/>
            <p:cNvCxnSpPr>
              <a:stCxn id="76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83"/>
            <p:cNvCxnSpPr>
              <a:stCxn id="61" idx="3"/>
              <a:endCxn id="76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84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5148684" y="1340768"/>
              <a:ext cx="1079500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6372200" y="148478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6932613" y="2205038"/>
              <a:ext cx="915987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76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latin typeface="Times New Roman" charset="0"/>
                </a:rPr>
                <a:t>Indicator</a:t>
              </a:r>
              <a:endParaRPr lang="de-DE" sz="100" b="1" dirty="0">
                <a:latin typeface="Times New Roman" charset="0"/>
              </a:endParaRPr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1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6804248" y="4149080"/>
              <a:ext cx="1512168" cy="504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Geographic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</a:t>
              </a:r>
              <a:b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</a:br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Bounding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Box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cxnSp>
          <p:nvCxnSpPr>
            <p:cNvPr id="84" name="Elbow Connector 108"/>
            <p:cNvCxnSpPr>
              <a:stCxn id="72" idx="2"/>
              <a:endCxn id="71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13508"/>
                <a:gd name="adj2" fmla="val 117828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109"/>
            <p:cNvCxnSpPr>
              <a:endCxn id="82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110"/>
            <p:cNvCxnSpPr>
              <a:endCxn id="82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111"/>
            <p:cNvCxnSpPr>
              <a:endCxn id="80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55" y="1409548"/>
            <a:ext cx="8779853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395288" y="1527175"/>
            <a:ext cx="8391525" cy="4083051"/>
            <a:chOff x="249" y="962"/>
            <a:chExt cx="5286" cy="2572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49" y="962"/>
              <a:ext cx="5286" cy="2377"/>
              <a:chOff x="249" y="1189"/>
              <a:chExt cx="5286" cy="2377"/>
            </a:xfrm>
          </p:grpSpPr>
          <p:pic>
            <p:nvPicPr>
              <p:cNvPr id="24" name="Picture 2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9" y="1189"/>
                <a:ext cx="5286" cy="2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AutoShape 28"/>
              <p:cNvSpPr>
                <a:spLocks noChangeArrowheads="1"/>
              </p:cNvSpPr>
              <p:nvPr/>
            </p:nvSpPr>
            <p:spPr bwMode="auto">
              <a:xfrm>
                <a:off x="476" y="1299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29"/>
              <p:cNvSpPr>
                <a:spLocks noChangeArrowheads="1"/>
              </p:cNvSpPr>
              <p:nvPr/>
            </p:nvSpPr>
            <p:spPr bwMode="auto">
              <a:xfrm>
                <a:off x="4830" y="1207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utoShape 30"/>
              <p:cNvSpPr>
                <a:spLocks noChangeArrowheads="1"/>
              </p:cNvSpPr>
              <p:nvPr/>
            </p:nvSpPr>
            <p:spPr bwMode="auto">
              <a:xfrm>
                <a:off x="2064" y="2341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31"/>
              <p:cNvSpPr>
                <a:spLocks noChangeArrowheads="1"/>
              </p:cNvSpPr>
              <p:nvPr/>
            </p:nvSpPr>
            <p:spPr bwMode="auto">
              <a:xfrm>
                <a:off x="3061" y="1706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utoShape 33"/>
              <p:cNvSpPr>
                <a:spLocks noChangeArrowheads="1"/>
              </p:cNvSpPr>
              <p:nvPr/>
            </p:nvSpPr>
            <p:spPr bwMode="auto">
              <a:xfrm>
                <a:off x="4286" y="2750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476" y="1525"/>
              <a:ext cx="69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>
                  <a:latin typeface="Bookman Old Style" charset="0"/>
                </a:rPr>
                <a:t>role=author</a:t>
              </a: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749" y="3360"/>
              <a:ext cx="145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principal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investigator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1837" y="2568"/>
              <a:ext cx="1285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research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assistant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2381" y="1933"/>
              <a:ext cx="917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role</a:t>
              </a:r>
              <a:r>
                <a:rPr lang="de-DE" sz="1200" b="1" dirty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deliverable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4105" y="1411"/>
              <a:ext cx="1313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role</a:t>
              </a:r>
              <a:r>
                <a:rPr lang="de-DE" sz="1200" b="1" dirty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author‘s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affiliation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4332" y="2976"/>
              <a:ext cx="95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coordinator</a:t>
              </a:r>
              <a:endParaRPr lang="de-DE" sz="1200" b="1" dirty="0">
                <a:latin typeface="Bookman Old Style" charset="0"/>
              </a:endParaRPr>
            </a:p>
          </p:txBody>
        </p:sp>
      </p:grpSp>
      <p:grpSp>
        <p:nvGrpSpPr>
          <p:cNvPr id="31" name="Group 48"/>
          <p:cNvGrpSpPr/>
          <p:nvPr/>
        </p:nvGrpSpPr>
        <p:grpSpPr>
          <a:xfrm>
            <a:off x="7486288" y="387861"/>
            <a:ext cx="1111225" cy="708139"/>
            <a:chOff x="1115616" y="1053431"/>
            <a:chExt cx="7344172" cy="4680147"/>
          </a:xfrm>
        </p:grpSpPr>
        <p:cxnSp>
          <p:nvCxnSpPr>
            <p:cNvPr id="32" name="Shape 59"/>
            <p:cNvCxnSpPr>
              <a:stCxn id="76" idx="1"/>
              <a:endCxn id="75" idx="3"/>
            </p:cNvCxnSpPr>
            <p:nvPr/>
          </p:nvCxnSpPr>
          <p:spPr bwMode="auto">
            <a:xfrm rot="10800000">
              <a:off x="4337769" y="1375347"/>
              <a:ext cx="2594844" cy="1009873"/>
            </a:xfrm>
            <a:prstGeom prst="bentConnector3">
              <a:avLst>
                <a:gd name="adj1" fmla="val 58055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/>
            <p:cNvCxnSpPr>
              <a:endCxn id="73" idx="3"/>
            </p:cNvCxnSpPr>
            <p:nvPr/>
          </p:nvCxnSpPr>
          <p:spPr bwMode="auto">
            <a:xfrm rot="10800000">
              <a:off x="6228184" y="1520950"/>
              <a:ext cx="1080740" cy="68391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1"/>
            <p:cNvCxnSpPr>
              <a:endCxn id="79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52"/>
            <p:cNvCxnSpPr>
              <a:endCxn id="74" idx="2"/>
            </p:cNvCxnSpPr>
            <p:nvPr/>
          </p:nvCxnSpPr>
          <p:spPr bwMode="auto">
            <a:xfrm flipV="1">
              <a:off x="5076058" y="1845146"/>
              <a:ext cx="1754136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6732240" y="206084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228184" y="134076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4932660" y="1196752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cxnSp>
          <p:nvCxnSpPr>
            <p:cNvPr id="43" name="Elbow Connector 60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61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62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63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64"/>
            <p:cNvCxnSpPr>
              <a:endCxn id="75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65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66"/>
            <p:cNvCxnSpPr>
              <a:endCxn id="82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67"/>
            <p:cNvCxnSpPr>
              <a:stCxn id="75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68"/>
            <p:cNvCxnSpPr>
              <a:stCxn id="75" idx="2"/>
              <a:endCxn id="70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69"/>
            <p:cNvCxnSpPr>
              <a:stCxn id="76" idx="1"/>
            </p:cNvCxnSpPr>
            <p:nvPr/>
          </p:nvCxnSpPr>
          <p:spPr bwMode="auto">
            <a:xfrm rot="10800000" flipV="1">
              <a:off x="6445250" y="2384425"/>
              <a:ext cx="487363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70"/>
            <p:cNvCxnSpPr>
              <a:stCxn id="77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71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2"/>
            <p:cNvCxnSpPr>
              <a:stCxn id="80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73"/>
            <p:cNvCxnSpPr>
              <a:stCxn id="81" idx="0"/>
              <a:endCxn id="87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74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75"/>
            <p:cNvCxnSpPr>
              <a:stCxn id="83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76"/>
            <p:cNvCxnSpPr>
              <a:stCxn id="69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77"/>
            <p:cNvCxnSpPr>
              <a:stCxn id="70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78"/>
            <p:cNvCxnSpPr>
              <a:stCxn id="72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79"/>
            <p:cNvCxnSpPr>
              <a:stCxn id="71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80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81"/>
            <p:cNvCxnSpPr>
              <a:stCxn id="79" idx="1"/>
              <a:endCxn id="83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82"/>
            <p:cNvCxnSpPr>
              <a:stCxn id="83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3"/>
            <p:cNvCxnSpPr>
              <a:stCxn id="68" idx="3"/>
              <a:endCxn id="83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84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5148684" y="1340768"/>
              <a:ext cx="1079500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6372200" y="148478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6932613" y="2205038"/>
              <a:ext cx="915987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8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latin typeface="Times New Roman" charset="0"/>
                </a:rPr>
                <a:t>Indicator</a:t>
              </a:r>
              <a:endParaRPr lang="de-DE" sz="100" b="1" dirty="0">
                <a:latin typeface="Times New Roman" charset="0"/>
              </a:endParaRP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1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6804248" y="4149080"/>
              <a:ext cx="1512168" cy="504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Geographic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</a:t>
              </a:r>
              <a:b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</a:br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Bounding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Box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cxnSp>
          <p:nvCxnSpPr>
            <p:cNvPr id="91" name="Elbow Connector 108"/>
            <p:cNvCxnSpPr>
              <a:stCxn id="79" idx="2"/>
              <a:endCxn id="78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13508"/>
                <a:gd name="adj2" fmla="val 117828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109"/>
            <p:cNvCxnSpPr>
              <a:endCxn id="89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110"/>
            <p:cNvCxnSpPr>
              <a:endCxn id="89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11"/>
            <p:cNvCxnSpPr>
              <a:endCxn id="87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4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26" name="Picture 12" descr="some-link-entit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354" y="1784108"/>
            <a:ext cx="5946567" cy="41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8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a typeface="ＭＳ Ｐゴシック" charset="-128"/>
                <a:cs typeface="ＭＳ Ｐゴシック" charset="-128"/>
              </a:rPr>
              <a:t>Result_Publication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Instance Diagram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(slide by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Keith Jeffery)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71600" y="2667000"/>
            <a:ext cx="18288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Person 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00400" y="5029200"/>
            <a:ext cx="2057400" cy="990600"/>
          </a:xfrm>
          <a:prstGeom prst="rect">
            <a:avLst/>
          </a:prstGeom>
          <a:solidFill>
            <a:srgbClr val="FF33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Publication 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934200" y="27432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O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800600" y="19812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M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76800" y="33528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N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38200" y="4191000"/>
            <a:ext cx="1828800" cy="838200"/>
          </a:xfrm>
          <a:prstGeom prst="rect">
            <a:avLst/>
          </a:prstGeom>
          <a:solidFill>
            <a:srgbClr val="6FAA2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Project P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200400" y="2362200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200400" y="312420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200400" y="30480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6477000" y="2286000"/>
            <a:ext cx="1219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6553200" y="35052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5257800" y="3505200"/>
            <a:ext cx="26670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200400" y="3429000"/>
            <a:ext cx="9906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1752600" y="3429000"/>
            <a:ext cx="457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581400" y="2438400"/>
            <a:ext cx="9906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member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581400" y="3276600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member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16002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employee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705600" y="2286000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Part of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660232" y="3573016"/>
            <a:ext cx="792088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Part of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796136" y="4509120"/>
            <a:ext cx="10668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owns IPR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3419872" y="4267200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author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187624" y="3645024"/>
            <a:ext cx="16764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Project leader</a:t>
            </a:r>
          </a:p>
        </p:txBody>
      </p:sp>
    </p:spTree>
    <p:extLst>
      <p:ext uri="{BB962C8B-B14F-4D97-AF65-F5344CB8AC3E}">
        <p14:creationId xmlns:p14="http://schemas.microsoft.com/office/powerpoint/2010/main" val="119204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Information about:</a:t>
            </a:r>
            <a:endParaRPr lang="en-US" sz="2800" dirty="0"/>
          </a:p>
          <a:p>
            <a:r>
              <a:rPr lang="en-US" sz="2800" dirty="0" smtClean="0"/>
              <a:t>Researchers</a:t>
            </a:r>
            <a:endParaRPr lang="en-US" sz="2800" dirty="0"/>
          </a:p>
          <a:p>
            <a:r>
              <a:rPr lang="en-US" sz="2800" dirty="0" err="1" smtClean="0"/>
              <a:t>Organisations</a:t>
            </a:r>
            <a:r>
              <a:rPr lang="en-US" sz="2800" dirty="0" smtClean="0"/>
              <a:t> (Research-performing, Funding)</a:t>
            </a:r>
            <a:endParaRPr lang="en-US" sz="2800" dirty="0"/>
          </a:p>
          <a:p>
            <a:r>
              <a:rPr lang="en-US" sz="2800" dirty="0" smtClean="0"/>
              <a:t>Funding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, Calls</a:t>
            </a:r>
          </a:p>
          <a:p>
            <a:r>
              <a:rPr lang="en-US" sz="2800" dirty="0"/>
              <a:t>Projects </a:t>
            </a:r>
            <a:r>
              <a:rPr lang="en-US" sz="2800" dirty="0" smtClean="0"/>
              <a:t>(Proposed, Ongoing, </a:t>
            </a:r>
            <a:r>
              <a:rPr lang="en-US" sz="2800" dirty="0"/>
              <a:t>Completed)</a:t>
            </a:r>
          </a:p>
          <a:p>
            <a:r>
              <a:rPr lang="en-US" sz="2800" dirty="0" smtClean="0"/>
              <a:t>Publications, Patents, Data, Products</a:t>
            </a:r>
            <a:endParaRPr lang="en-US" sz="2800" dirty="0"/>
          </a:p>
          <a:p>
            <a:r>
              <a:rPr lang="en-US" sz="2800" dirty="0" smtClean="0"/>
              <a:t>Facilities, Equipment, Services</a:t>
            </a:r>
            <a:endParaRPr lang="en-US" sz="2800" dirty="0"/>
          </a:p>
          <a:p>
            <a:r>
              <a:rPr lang="en-US" sz="2800" dirty="0" smtClean="0"/>
              <a:t>Addresses, Geographic Bindings, Languages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9B009B"/>
                </a:solidFill>
              </a:rPr>
              <a:t>And their Relationships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6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Semantic Layer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692857"/>
            <a:ext cx="8229600" cy="43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Allows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to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capture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any</a:t>
            </a:r>
            <a:r>
              <a:rPr lang="de-DE" b="1" dirty="0">
                <a:latin typeface="Eurostile"/>
                <a:cs typeface="Eurostile"/>
              </a:rPr>
              <a:t> Schema </a:t>
            </a:r>
            <a:r>
              <a:rPr lang="de-DE" b="1" dirty="0" err="1">
                <a:latin typeface="Eurostile"/>
                <a:cs typeface="Eurostile"/>
              </a:rPr>
              <a:t>or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 smtClean="0">
                <a:latin typeface="Eurostile"/>
                <a:cs typeface="Eurostile"/>
              </a:rPr>
              <a:t>Structure</a:t>
            </a:r>
            <a:endParaRPr lang="de-DE" b="1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Flat Lists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Thesauri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Classification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Systems </a:t>
            </a:r>
            <a:r>
              <a:rPr lang="de-DE" dirty="0" smtClean="0">
                <a:latin typeface="Eurostile"/>
                <a:cs typeface="Eurostile"/>
              </a:rPr>
              <a:t>(e.g. SKOS, </a:t>
            </a:r>
            <a:r>
              <a:rPr lang="de-DE" dirty="0">
                <a:latin typeface="Eurostile"/>
                <a:cs typeface="Eurostile"/>
              </a:rPr>
              <a:t>...</a:t>
            </a:r>
            <a:r>
              <a:rPr lang="de-DE" dirty="0" smtClean="0">
                <a:latin typeface="Eurostile"/>
                <a:cs typeface="Eurostile"/>
              </a:rPr>
              <a:t>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Taxonomies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Ontologies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dirty="0" smtClean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smtClean="0">
                <a:latin typeface="Eurostile"/>
                <a:cs typeface="Eurostile"/>
              </a:rPr>
              <a:t>Open </a:t>
            </a:r>
            <a:r>
              <a:rPr lang="de-DE" b="1" dirty="0">
                <a:latin typeface="Eurostile"/>
                <a:cs typeface="Eurostile"/>
              </a:rPr>
              <a:t>/ Extensible in all </a:t>
            </a:r>
            <a:r>
              <a:rPr lang="de-DE" b="1" dirty="0" err="1" smtClean="0">
                <a:latin typeface="Eurostile"/>
                <a:cs typeface="Eurostile"/>
              </a:rPr>
              <a:t>directions</a:t>
            </a:r>
            <a:endParaRPr lang="de-DE" b="1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Schemas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</a:t>
            </a:r>
            <a:r>
              <a:rPr lang="de-DE" dirty="0" err="1">
                <a:latin typeface="Eurostile"/>
                <a:cs typeface="Eurostile"/>
              </a:rPr>
              <a:t>Concepts</a:t>
            </a:r>
            <a:r>
              <a:rPr lang="de-DE" dirty="0">
                <a:latin typeface="Eurostile"/>
                <a:cs typeface="Eurostile"/>
              </a:rPr>
              <a:t> / </a:t>
            </a:r>
            <a:r>
              <a:rPr lang="de-DE" dirty="0" smtClean="0">
                <a:latin typeface="Eurostile"/>
                <a:cs typeface="Eurostile"/>
              </a:rPr>
              <a:t>Terms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</a:t>
            </a:r>
            <a:r>
              <a:rPr lang="de-DE" dirty="0" err="1" smtClean="0">
                <a:latin typeface="Eurostile"/>
                <a:cs typeface="Eurostile"/>
              </a:rPr>
              <a:t>Relationships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b="1" dirty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Enables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to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smtClean="0">
                <a:latin typeface="Eurostile"/>
                <a:cs typeface="Eurostile"/>
              </a:rPr>
              <a:t>manage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Roles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/ </a:t>
            </a:r>
            <a:r>
              <a:rPr lang="de-DE" dirty="0" err="1">
                <a:latin typeface="Eurostile"/>
                <a:cs typeface="Eurostile"/>
              </a:rPr>
              <a:t>Types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Semantics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Subject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Headings</a:t>
            </a:r>
            <a:r>
              <a:rPr lang="de-DE" dirty="0">
                <a:latin typeface="Eurostile"/>
                <a:cs typeface="Eurostile"/>
              </a:rPr>
              <a:t> 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Archiving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(Time </a:t>
            </a:r>
            <a:r>
              <a:rPr lang="de-DE" dirty="0" err="1">
                <a:latin typeface="Eurostile"/>
                <a:cs typeface="Eurostile"/>
              </a:rPr>
              <a:t>component</a:t>
            </a:r>
            <a:r>
              <a:rPr lang="de-DE" dirty="0" smtClean="0">
                <a:latin typeface="Eurostile"/>
                <a:cs typeface="Eurostile"/>
              </a:rPr>
              <a:t>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b="1" dirty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Allows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for</a:t>
            </a:r>
            <a:r>
              <a:rPr lang="de-DE" b="1" dirty="0">
                <a:latin typeface="Eurostile"/>
                <a:cs typeface="Eurostile"/>
              </a:rPr>
              <a:t> simple </a:t>
            </a:r>
            <a:r>
              <a:rPr lang="de-DE" b="1" dirty="0" err="1">
                <a:latin typeface="Eurostile"/>
                <a:cs typeface="Eurostile"/>
              </a:rPr>
              <a:t>Mappings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between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 smtClean="0">
                <a:latin typeface="Eurostile"/>
                <a:cs typeface="Eurostile"/>
              </a:rPr>
              <a:t>Schemes</a:t>
            </a:r>
            <a:endParaRPr lang="de-DE" b="1" dirty="0">
              <a:latin typeface="Eurostile"/>
              <a:cs typeface="Eurostil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56" y="1709740"/>
            <a:ext cx="2772337" cy="15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Semantic Layer (Declared Semantics)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5" y="1681518"/>
            <a:ext cx="7322969" cy="46597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17050" y="1632364"/>
            <a:ext cx="911260" cy="4171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Eurostile"/>
              <a:cs typeface="Eurosti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314" y="1388918"/>
            <a:ext cx="1010072" cy="261610"/>
          </a:xfrm>
          <a:prstGeom prst="rect">
            <a:avLst/>
          </a:prstGeom>
          <a:solidFill>
            <a:srgbClr val="FFFFFF"/>
          </a:solidFill>
          <a:ln>
            <a:solidFill>
              <a:srgbClr val="2E22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Recursion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1135" y="1632364"/>
            <a:ext cx="1355683" cy="7694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Eurostile"/>
                <a:cs typeface="Eurostile"/>
              </a:rPr>
              <a:t>is-a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maps-to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is-part-of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Is-broader-term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013" y="5036340"/>
            <a:ext cx="1767626" cy="261610"/>
          </a:xfrm>
          <a:prstGeom prst="rect">
            <a:avLst/>
          </a:prstGeom>
          <a:noFill/>
          <a:ln>
            <a:solidFill>
              <a:srgbClr val="2E22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Scheme-Assignment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956" y="5440883"/>
            <a:ext cx="1355683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Time-based</a:t>
            </a:r>
          </a:p>
        </p:txBody>
      </p:sp>
      <p:sp>
        <p:nvSpPr>
          <p:cNvPr id="19" name="Oval 18"/>
          <p:cNvSpPr/>
          <p:nvPr/>
        </p:nvSpPr>
        <p:spPr>
          <a:xfrm>
            <a:off x="2737674" y="3238209"/>
            <a:ext cx="1213435" cy="4171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65263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1.5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43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Federated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9733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ResultPublication</a:t>
            </a:r>
            <a:endParaRPr lang="en-US" dirty="0" smtClean="0"/>
          </a:p>
          <a:p>
            <a:pPr lvl="1"/>
            <a:r>
              <a:rPr lang="en-US" dirty="0" smtClean="0"/>
              <a:t>DOI</a:t>
            </a:r>
          </a:p>
          <a:p>
            <a:pPr lvl="1"/>
            <a:r>
              <a:rPr lang="en-US" dirty="0" err="1" smtClean="0"/>
              <a:t>WoS</a:t>
            </a:r>
            <a:r>
              <a:rPr lang="en-US" dirty="0" smtClean="0"/>
              <a:t> Accession Number</a:t>
            </a:r>
          </a:p>
          <a:p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Staff Id in HR system</a:t>
            </a:r>
          </a:p>
          <a:p>
            <a:pPr lvl="1"/>
            <a:r>
              <a:rPr lang="en-US" dirty="0" smtClean="0"/>
              <a:t>Author identifier </a:t>
            </a:r>
          </a:p>
          <a:p>
            <a:pPr lvl="2"/>
            <a:r>
              <a:rPr lang="en-US" dirty="0" smtClean="0"/>
              <a:t>ORCID</a:t>
            </a:r>
          </a:p>
          <a:p>
            <a:pPr lvl="2"/>
            <a:r>
              <a:rPr lang="en-US" dirty="0" err="1" smtClean="0"/>
              <a:t>ScopusID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69933" y="1591733"/>
            <a:ext cx="3716867" cy="4525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Project/Grant</a:t>
            </a:r>
          </a:p>
          <a:p>
            <a:pPr lvl="1"/>
            <a:r>
              <a:rPr lang="en-US" dirty="0" smtClean="0"/>
              <a:t>Funder’s reference number</a:t>
            </a:r>
          </a:p>
          <a:p>
            <a:r>
              <a:rPr lang="en-US" dirty="0" err="1" smtClean="0"/>
              <a:t>Organisation</a:t>
            </a:r>
            <a:endParaRPr lang="en-US" dirty="0" smtClean="0"/>
          </a:p>
          <a:p>
            <a:pPr lvl="1"/>
            <a:r>
              <a:rPr lang="en-US" dirty="0" smtClean="0"/>
              <a:t>VAT Identification Number</a:t>
            </a:r>
          </a:p>
          <a:p>
            <a:pPr lvl="1"/>
            <a:r>
              <a:rPr lang="en-US" dirty="0" smtClean="0"/>
              <a:t>Internal Code</a:t>
            </a:r>
          </a:p>
          <a:p>
            <a:pPr lvl="1"/>
            <a:r>
              <a:rPr lang="en-US" dirty="0" err="1" smtClean="0"/>
              <a:t>FundId</a:t>
            </a:r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External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Federated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Records the “tag” by which an object is known elsewhere</a:t>
            </a:r>
          </a:p>
          <a:p>
            <a:r>
              <a:rPr lang="en-US" dirty="0" smtClean="0"/>
              <a:t>For any Base, Result, Infrastructure, or 2</a:t>
            </a:r>
            <a:r>
              <a:rPr lang="en-US" baseline="30000" dirty="0" smtClean="0"/>
              <a:t>nd</a:t>
            </a:r>
            <a:r>
              <a:rPr lang="en-US" dirty="0" smtClean="0"/>
              <a:t> Level entity</a:t>
            </a:r>
          </a:p>
          <a:p>
            <a:r>
              <a:rPr lang="en-US" dirty="0" smtClean="0"/>
              <a:t>Connected to a Service representing the context:</a:t>
            </a:r>
          </a:p>
          <a:p>
            <a:pPr lvl="1"/>
            <a:r>
              <a:rPr lang="en-US" dirty="0" smtClean="0"/>
              <a:t>The issuer of the identifier</a:t>
            </a:r>
          </a:p>
          <a:p>
            <a:pPr lvl="2"/>
            <a:r>
              <a:rPr lang="en-US" dirty="0" smtClean="0"/>
              <a:t>Usually an information system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91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XML 1.5 Interchange Format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5693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defRPr/>
            </a:pPr>
            <a:endParaRPr lang="de-DE" dirty="0">
              <a:latin typeface="Eurostile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For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point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-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to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-point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interchange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XML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namespace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XML Schema</a:t>
            </a:r>
            <a:endParaRPr lang="de-DE" dirty="0">
              <a:latin typeface="Eurostile"/>
              <a:ea typeface="ＭＳ Ｐゴシック" charset="-128"/>
              <a:cs typeface="Eurostile"/>
            </a:endParaRPr>
          </a:p>
          <a:p>
            <a:pPr marL="1200150" lvl="2" indent="-28575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Based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 on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the</a:t>
            </a:r>
            <a:r>
              <a:rPr lang="de-DE" dirty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ER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model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</p:txBody>
      </p:sp>
      <p:grpSp>
        <p:nvGrpSpPr>
          <p:cNvPr id="98" name="Gruppierung 4"/>
          <p:cNvGrpSpPr/>
          <p:nvPr/>
        </p:nvGrpSpPr>
        <p:grpSpPr>
          <a:xfrm>
            <a:off x="3943723" y="2984004"/>
            <a:ext cx="4885267" cy="3618507"/>
            <a:chOff x="-114166" y="0"/>
            <a:chExt cx="9404441" cy="6858000"/>
          </a:xfrm>
        </p:grpSpPr>
        <p:cxnSp>
          <p:nvCxnSpPr>
            <p:cNvPr id="99" name="Gewinkelte Verbindung 5"/>
            <p:cNvCxnSpPr>
              <a:stCxn id="155" idx="3"/>
              <a:endCxn id="165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winkelte Verbindung 6"/>
            <p:cNvCxnSpPr>
              <a:stCxn id="155" idx="2"/>
              <a:endCxn id="167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winkelte Verbindung 7"/>
            <p:cNvCxnSpPr>
              <a:endCxn id="169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winkelte Verbindung 8"/>
            <p:cNvCxnSpPr>
              <a:stCxn id="143" idx="3"/>
              <a:endCxn id="165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winkelte Verbindung 9"/>
            <p:cNvCxnSpPr>
              <a:stCxn id="155" idx="3"/>
              <a:endCxn id="143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winkelte Verbindung 10"/>
            <p:cNvCxnSpPr>
              <a:endCxn id="145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winkelte Verbindung 11"/>
            <p:cNvCxnSpPr>
              <a:stCxn id="167" idx="2"/>
              <a:endCxn id="145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winkelte Verbindung 12"/>
            <p:cNvCxnSpPr>
              <a:stCxn id="167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winkelte Verbindung 13"/>
            <p:cNvCxnSpPr>
              <a:stCxn id="198" idx="2"/>
              <a:endCxn id="155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winkelte Verbindung 14"/>
            <p:cNvCxnSpPr>
              <a:stCxn id="155" idx="3"/>
              <a:endCxn id="200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winkelte Verbindung 15"/>
            <p:cNvCxnSpPr>
              <a:stCxn id="200" idx="3"/>
              <a:endCxn id="196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winkelte Verbindung 16"/>
            <p:cNvCxnSpPr>
              <a:endCxn id="194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winkelte Verbindung 17"/>
            <p:cNvCxnSpPr>
              <a:stCxn id="200" idx="2"/>
              <a:endCxn id="194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winkelte Verbindung 18"/>
            <p:cNvCxnSpPr>
              <a:endCxn id="198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winkelte Verbindung 20"/>
            <p:cNvCxnSpPr>
              <a:stCxn id="198" idx="3"/>
              <a:endCxn id="179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winkelte Verbindung 21"/>
            <p:cNvCxnSpPr>
              <a:stCxn id="183" idx="3"/>
              <a:endCxn id="169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winkelte Verbindung 22"/>
            <p:cNvCxnSpPr>
              <a:stCxn id="182" idx="2"/>
              <a:endCxn id="169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winkelte Verbindung 23"/>
            <p:cNvCxnSpPr>
              <a:stCxn id="182" idx="2"/>
              <a:endCxn id="165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winkelte Verbindung 24"/>
            <p:cNvCxnSpPr>
              <a:stCxn id="180" idx="0"/>
              <a:endCxn id="143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winkelte Verbindung 25"/>
            <p:cNvCxnSpPr>
              <a:stCxn id="165" idx="2"/>
              <a:endCxn id="180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winkelte Verbindung 26"/>
            <p:cNvCxnSpPr>
              <a:stCxn id="192" idx="3"/>
              <a:endCxn id="155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winkelte Verbindung 27"/>
            <p:cNvCxnSpPr>
              <a:stCxn id="165" idx="2"/>
              <a:endCxn id="190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winkelte Verbindung 28"/>
            <p:cNvCxnSpPr>
              <a:stCxn id="178" idx="0"/>
              <a:endCxn id="143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winkelte Verbindung 29"/>
            <p:cNvCxnSpPr>
              <a:stCxn id="155" idx="2"/>
              <a:endCxn id="178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winkelte Verbindung 30"/>
            <p:cNvCxnSpPr>
              <a:stCxn id="192" idx="0"/>
              <a:endCxn id="181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winkelte Verbindung 31"/>
            <p:cNvCxnSpPr>
              <a:stCxn id="179" idx="0"/>
              <a:endCxn id="143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winkelte Verbindung 32"/>
            <p:cNvCxnSpPr>
              <a:stCxn id="200" idx="2"/>
              <a:endCxn id="180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winkelte Verbindung 33"/>
            <p:cNvCxnSpPr>
              <a:stCxn id="171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winkelte Verbindung 34"/>
            <p:cNvCxnSpPr>
              <a:stCxn id="194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winkelte Verbindung 35"/>
            <p:cNvCxnSpPr>
              <a:stCxn id="185" idx="2"/>
              <a:endCxn id="188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winkelte Verbindung 36"/>
            <p:cNvCxnSpPr>
              <a:stCxn id="180" idx="3"/>
              <a:endCxn id="185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170" name="Gewinkelte Verbindung 76"/>
              <p:cNvCxnSpPr>
                <a:stCxn id="185" idx="0"/>
                <a:endCxn id="194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72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9" name="Oval 19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0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3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8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4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6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5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4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6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2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7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0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78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9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0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1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2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3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84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8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85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6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32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58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9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9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7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0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5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61" name="Gewinkelte Verbindung 67"/>
              <p:cNvCxnSpPr>
                <a:stCxn id="169" idx="3"/>
                <a:endCxn id="165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winkelte Verbindung 68"/>
              <p:cNvCxnSpPr>
                <a:stCxn id="169" idx="0"/>
                <a:endCxn id="167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winkelte Verbindung 69"/>
              <p:cNvCxnSpPr>
                <a:stCxn id="165" idx="0"/>
                <a:endCxn id="167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146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7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7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5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8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3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9" name="Gewinkelte Verbindung 55"/>
              <p:cNvCxnSpPr>
                <a:stCxn id="153" idx="1"/>
                <a:endCxn id="157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winkelte Verbindung 56"/>
              <p:cNvCxnSpPr>
                <a:stCxn id="155" idx="1"/>
                <a:endCxn id="157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winkelte Verbindung 57"/>
              <p:cNvCxnSpPr>
                <a:stCxn id="153" idx="0"/>
                <a:endCxn id="155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39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5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0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3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1" name="Gewinkelte Verbindung 47"/>
              <p:cNvCxnSpPr>
                <a:stCxn id="145" idx="3"/>
                <a:endCxn id="143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37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4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1.5 XML Interchange Format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475770"/>
            <a:ext cx="8569325" cy="5085895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en-US" sz="1250" b="1" dirty="0" smtClean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 smtClean="0">
                <a:latin typeface="Eurostile"/>
                <a:cs typeface="Eurostile"/>
              </a:rPr>
              <a:t>&lt;CERIF </a:t>
            </a:r>
            <a:r>
              <a:rPr lang="en-US" sz="1250" b="1" dirty="0" err="1" smtClean="0">
                <a:latin typeface="Eurostile"/>
                <a:cs typeface="Eurostile"/>
              </a:rPr>
              <a:t>xmlns</a:t>
            </a:r>
            <a:r>
              <a:rPr lang="en-US" sz="1250" b="1" dirty="0">
                <a:latin typeface="Eurostile"/>
                <a:cs typeface="Eurostile"/>
              </a:rPr>
              <a:t>=“urn:xmlns:org:eurocris:cerif-1.5-1”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&lt;</a:t>
            </a:r>
            <a:r>
              <a:rPr lang="en-US" sz="1250" b="1" dirty="0" err="1">
                <a:latin typeface="Eurostile"/>
                <a:cs typeface="Eurostile"/>
              </a:rPr>
              <a:t>cfProj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cfProjId</a:t>
            </a:r>
            <a:r>
              <a:rPr lang="en-US" sz="1250" b="1" dirty="0">
                <a:latin typeface="Eurostile"/>
                <a:cs typeface="Eurostile"/>
              </a:rPr>
              <a:t>&gt;</a:t>
            </a:r>
            <a:r>
              <a:rPr lang="en-US" sz="1250" dirty="0">
                <a:latin typeface="Eurostile"/>
                <a:cs typeface="Eurostile"/>
              </a:rPr>
              <a:t>internal-project-identifier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cfProjId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cfAcro</a:t>
            </a:r>
            <a:r>
              <a:rPr lang="en-US" sz="1250" b="1" dirty="0">
                <a:latin typeface="Eurostile"/>
                <a:cs typeface="Eurostile"/>
              </a:rPr>
              <a:t>&gt;</a:t>
            </a:r>
            <a:r>
              <a:rPr lang="en-US" sz="1250" dirty="0">
                <a:latin typeface="Eurostile"/>
                <a:cs typeface="Eurostile"/>
              </a:rPr>
              <a:t>ACRO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cfAcro</a:t>
            </a:r>
            <a:r>
              <a:rPr lang="en-US" sz="1250" b="1" dirty="0">
                <a:latin typeface="Eurostile"/>
                <a:cs typeface="Eurostile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cfURI</a:t>
            </a:r>
            <a:r>
              <a:rPr lang="en-US" sz="1250" b="1" dirty="0">
                <a:latin typeface="Eurostile"/>
                <a:cs typeface="Eurostile"/>
              </a:rPr>
              <a:t>&gt;</a:t>
            </a:r>
            <a:r>
              <a:rPr lang="en-US" sz="1250" dirty="0">
                <a:latin typeface="Eurostile"/>
                <a:cs typeface="Eurostile"/>
              </a:rPr>
              <a:t>http://</a:t>
            </a:r>
            <a:r>
              <a:rPr lang="en-US" sz="1250" dirty="0" err="1">
                <a:latin typeface="Eurostile"/>
                <a:cs typeface="Eurostile"/>
              </a:rPr>
              <a:t>www.project-url.ac.uk</a:t>
            </a:r>
            <a:r>
              <a:rPr lang="en-US" sz="1250" dirty="0">
                <a:latin typeface="Eurostile"/>
                <a:cs typeface="Eurostile"/>
              </a:rPr>
              <a:t>/</a:t>
            </a:r>
            <a:r>
              <a:rPr lang="en-US" sz="1250" dirty="0" err="1">
                <a:latin typeface="Eurostile"/>
                <a:cs typeface="Eurostile"/>
              </a:rPr>
              <a:t>acro.html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cfURI</a:t>
            </a:r>
            <a:r>
              <a:rPr lang="en-US" sz="1250" b="1" dirty="0">
                <a:latin typeface="Eurostile"/>
                <a:cs typeface="Eurostile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cfTitle</a:t>
            </a:r>
            <a:r>
              <a:rPr lang="en-US" sz="1250" b="1" dirty="0">
                <a:latin typeface="Eurostile"/>
                <a:cs typeface="Eurostile"/>
              </a:rPr>
              <a:t> </a:t>
            </a:r>
            <a:r>
              <a:rPr lang="en-US" sz="1250" b="1" dirty="0" err="1">
                <a:latin typeface="Eurostile"/>
                <a:cs typeface="Eurostile"/>
              </a:rPr>
              <a:t>cfLangCode</a:t>
            </a:r>
            <a:r>
              <a:rPr lang="en-US" sz="1250" b="1" dirty="0">
                <a:latin typeface="Eurostile"/>
                <a:cs typeface="Eurostile"/>
              </a:rPr>
              <a:t>="</a:t>
            </a:r>
            <a:r>
              <a:rPr lang="en-US" sz="1250" dirty="0" smtClean="0">
                <a:latin typeface="Eurostile"/>
                <a:cs typeface="Eurostile"/>
              </a:rPr>
              <a:t>en</a:t>
            </a:r>
            <a:r>
              <a:rPr lang="en-US" sz="1250" b="1" dirty="0" smtClean="0">
                <a:latin typeface="Eurostile"/>
                <a:cs typeface="Eurostile"/>
              </a:rPr>
              <a:t>" </a:t>
            </a:r>
            <a:r>
              <a:rPr lang="en-US" sz="1250" b="1" dirty="0" err="1">
                <a:latin typeface="Eurostile"/>
                <a:cs typeface="Eurostile"/>
              </a:rPr>
              <a:t>cfTrans</a:t>
            </a:r>
            <a:r>
              <a:rPr lang="en-US" sz="1250" b="1" dirty="0">
                <a:latin typeface="Eurostile"/>
                <a:cs typeface="Eurostile"/>
              </a:rPr>
              <a:t>="</a:t>
            </a:r>
            <a:r>
              <a:rPr lang="en-US" sz="1250" dirty="0">
                <a:latin typeface="Eurostile"/>
                <a:cs typeface="Eurostile"/>
              </a:rPr>
              <a:t>o</a:t>
            </a:r>
            <a:r>
              <a:rPr lang="en-US" sz="1250" b="1" dirty="0">
                <a:latin typeface="Eurostile"/>
                <a:cs typeface="Eurostile"/>
              </a:rPr>
              <a:t>"&gt;</a:t>
            </a:r>
            <a:r>
              <a:rPr lang="en-US" sz="1250" dirty="0">
                <a:latin typeface="Eurostile"/>
                <a:cs typeface="Eurostile"/>
              </a:rPr>
              <a:t>The </a:t>
            </a:r>
            <a:r>
              <a:rPr lang="en-US" sz="1250" dirty="0" smtClean="0">
                <a:latin typeface="Eurostile"/>
                <a:cs typeface="Eurostile"/>
              </a:rPr>
              <a:t>title </a:t>
            </a:r>
            <a:r>
              <a:rPr lang="en-US" sz="1250" dirty="0">
                <a:latin typeface="Eurostile"/>
                <a:cs typeface="Eurostile"/>
              </a:rPr>
              <a:t>of the </a:t>
            </a:r>
            <a:r>
              <a:rPr lang="en-US" sz="1250" dirty="0" smtClean="0">
                <a:latin typeface="Eurostile"/>
                <a:cs typeface="Eurostile"/>
              </a:rPr>
              <a:t>project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cfTitle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cfAbstr</a:t>
            </a:r>
            <a:r>
              <a:rPr lang="en-US" sz="1250" b="1" dirty="0">
                <a:latin typeface="Eurostile"/>
                <a:cs typeface="Eurostile"/>
              </a:rPr>
              <a:t> </a:t>
            </a:r>
            <a:r>
              <a:rPr lang="en-US" sz="1250" b="1" dirty="0" err="1">
                <a:latin typeface="Eurostile"/>
                <a:cs typeface="Eurostile"/>
              </a:rPr>
              <a:t>cfLangCode</a:t>
            </a:r>
            <a:r>
              <a:rPr lang="en-US" sz="1250" b="1" dirty="0" smtClean="0">
                <a:latin typeface="Eurostile"/>
                <a:cs typeface="Eurostile"/>
              </a:rPr>
              <a:t>=”</a:t>
            </a:r>
            <a:r>
              <a:rPr lang="en-US" sz="1250" dirty="0" smtClean="0">
                <a:latin typeface="Eurostile"/>
                <a:cs typeface="Eurostile"/>
              </a:rPr>
              <a:t>en</a:t>
            </a:r>
            <a:r>
              <a:rPr lang="en-US" sz="1250" b="1" dirty="0" smtClean="0">
                <a:latin typeface="Eurostile"/>
                <a:cs typeface="Eurostile"/>
              </a:rPr>
              <a:t>" </a:t>
            </a:r>
            <a:r>
              <a:rPr lang="en-US" sz="1250" b="1" dirty="0" err="1">
                <a:latin typeface="Eurostile"/>
                <a:cs typeface="Eurostile"/>
              </a:rPr>
              <a:t>cfTrans</a:t>
            </a:r>
            <a:r>
              <a:rPr lang="en-US" sz="1250" b="1" dirty="0">
                <a:latin typeface="Eurostile"/>
                <a:cs typeface="Eurostile"/>
              </a:rPr>
              <a:t>="</a:t>
            </a:r>
            <a:r>
              <a:rPr lang="en-US" sz="1250" dirty="0">
                <a:latin typeface="Eurostile"/>
                <a:cs typeface="Eurostile"/>
              </a:rPr>
              <a:t>o</a:t>
            </a:r>
            <a:r>
              <a:rPr lang="en-US" sz="1250" b="1" dirty="0">
                <a:latin typeface="Eurostile"/>
                <a:cs typeface="Eurostile"/>
              </a:rPr>
              <a:t>"&gt;</a:t>
            </a:r>
            <a:r>
              <a:rPr lang="en-US" sz="1250" dirty="0" smtClean="0">
                <a:latin typeface="Eurostile"/>
                <a:cs typeface="Eurostile"/>
              </a:rPr>
              <a:t>The goals </a:t>
            </a:r>
            <a:r>
              <a:rPr lang="en-US" sz="1250" dirty="0">
                <a:latin typeface="Eurostile"/>
                <a:cs typeface="Eurostile"/>
              </a:rPr>
              <a:t>of the project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cfAbstr</a:t>
            </a:r>
            <a:r>
              <a:rPr lang="en-US" sz="1250" b="1" dirty="0">
                <a:latin typeface="Eurostile"/>
                <a:cs typeface="Eurostile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>
                <a:latin typeface="Eurostile"/>
                <a:cs typeface="Eurostile"/>
              </a:rPr>
              <a:t>cfProj_Class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cfClassId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smtClean="0">
                <a:latin typeface="Eurostile"/>
                <a:cs typeface="Eurostile"/>
              </a:rPr>
              <a:t>infrastructure-project-</a:t>
            </a:r>
            <a:r>
              <a:rPr lang="en-US" sz="1250" dirty="0" err="1">
                <a:latin typeface="Eurostile"/>
                <a:cs typeface="Eurostile"/>
              </a:rPr>
              <a:t>uuid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cfClassId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cfClassSchemeId</a:t>
            </a:r>
            <a:r>
              <a:rPr lang="en-US" sz="1250" b="1" dirty="0" smtClean="0">
                <a:latin typeface="Eurostile"/>
                <a:cs typeface="Eurostile"/>
              </a:rPr>
              <a:t>&gt;-</a:t>
            </a:r>
            <a:r>
              <a:rPr lang="en-US" sz="1250" dirty="0" smtClean="0">
                <a:latin typeface="Eurostile"/>
                <a:cs typeface="Eurostile"/>
              </a:rPr>
              <a:t>project-types-scheme-</a:t>
            </a:r>
            <a:r>
              <a:rPr lang="en-US" sz="1250" dirty="0" err="1" smtClean="0">
                <a:latin typeface="Eurostile"/>
                <a:cs typeface="Eurostile"/>
              </a:rPr>
              <a:t>uuid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cfClassSchemeId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&lt;/</a:t>
            </a:r>
            <a:r>
              <a:rPr lang="en-US" sz="1250" b="1" dirty="0" err="1">
                <a:latin typeface="Eurostile"/>
                <a:cs typeface="Eurostile"/>
              </a:rPr>
              <a:t>cfProj_Class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</a:t>
            </a:r>
            <a:r>
              <a:rPr lang="en-US" sz="1250" b="1" dirty="0" err="1" smtClean="0">
                <a:latin typeface="Eurostile"/>
                <a:cs typeface="Eurostile"/>
              </a:rPr>
              <a:t>cfProj_OrgUnit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</a:t>
            </a:r>
            <a:r>
              <a:rPr lang="en-US" sz="1250" b="1" dirty="0" smtClean="0">
                <a:latin typeface="Eurostile"/>
                <a:cs typeface="Eurostile"/>
              </a:rPr>
              <a:t>		&lt;</a:t>
            </a:r>
            <a:r>
              <a:rPr lang="en-US" sz="1250" b="1" dirty="0" err="1" smtClean="0">
                <a:latin typeface="Eurostile"/>
                <a:cs typeface="Eurostile"/>
              </a:rPr>
              <a:t>cfOrgUnitId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smtClean="0">
                <a:latin typeface="Eurostile"/>
                <a:cs typeface="Eurostile"/>
              </a:rPr>
              <a:t>orgunit-1-identifier</a:t>
            </a:r>
            <a:r>
              <a:rPr lang="en-US" sz="1250" b="1" dirty="0" smtClean="0">
                <a:latin typeface="Eurostile"/>
                <a:cs typeface="Eurostile"/>
              </a:rPr>
              <a:t>&lt;/</a:t>
            </a:r>
            <a:r>
              <a:rPr lang="en-US" sz="1250" b="1" dirty="0" err="1" smtClean="0">
                <a:latin typeface="Eurostile"/>
                <a:cs typeface="Eurostile"/>
              </a:rPr>
              <a:t>cfOrgUnitId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cfClassId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smtClean="0">
                <a:latin typeface="Eurostile"/>
                <a:cs typeface="Eurostile"/>
              </a:rPr>
              <a:t>coordinator-</a:t>
            </a:r>
            <a:r>
              <a:rPr lang="en-US" sz="1250" dirty="0" err="1">
                <a:latin typeface="Eurostile"/>
                <a:cs typeface="Eurostile"/>
              </a:rPr>
              <a:t>uuid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cfClassId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cfClassSchemeId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err="1" smtClean="0">
                <a:latin typeface="Eurostile"/>
                <a:cs typeface="Eurostile"/>
              </a:rPr>
              <a:t>orgunit</a:t>
            </a:r>
            <a:r>
              <a:rPr lang="en-US" sz="1250" dirty="0" smtClean="0">
                <a:latin typeface="Eurostile"/>
                <a:cs typeface="Eurostile"/>
              </a:rPr>
              <a:t>-project-roles-scheme-</a:t>
            </a:r>
            <a:r>
              <a:rPr lang="en-US" sz="1250" dirty="0" err="1">
                <a:latin typeface="Eurostile"/>
                <a:cs typeface="Eurostile"/>
              </a:rPr>
              <a:t>uuid</a:t>
            </a:r>
            <a:r>
              <a:rPr lang="en-US" sz="1250" b="1" dirty="0">
                <a:latin typeface="Eurostile"/>
                <a:cs typeface="Eurostile"/>
              </a:rPr>
              <a:t>&lt;/</a:t>
            </a:r>
            <a:r>
              <a:rPr lang="en-US" sz="1250" b="1" dirty="0" err="1">
                <a:latin typeface="Eurostile"/>
                <a:cs typeface="Eurostile"/>
              </a:rPr>
              <a:t>cfClassSchemeId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cfStartDate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smtClean="0">
                <a:latin typeface="Eurostile"/>
                <a:cs typeface="Eurostile"/>
              </a:rPr>
              <a:t>from-</a:t>
            </a:r>
            <a:r>
              <a:rPr lang="en-US" sz="1250" dirty="0" err="1" smtClean="0">
                <a:latin typeface="Eurostile"/>
                <a:cs typeface="Eurostile"/>
              </a:rPr>
              <a:t>datetime</a:t>
            </a:r>
            <a:r>
              <a:rPr lang="en-US" sz="1250" b="1" dirty="0" smtClean="0">
                <a:latin typeface="Eurostile"/>
                <a:cs typeface="Eurostile"/>
              </a:rPr>
              <a:t>&lt;</a:t>
            </a:r>
            <a:r>
              <a:rPr lang="en-US" sz="1250" b="1" dirty="0">
                <a:latin typeface="Eurostile"/>
                <a:cs typeface="Eurostile"/>
              </a:rPr>
              <a:t>/</a:t>
            </a:r>
            <a:r>
              <a:rPr lang="en-US" sz="1250" b="1" dirty="0" err="1">
                <a:latin typeface="Eurostile"/>
                <a:cs typeface="Eurostile"/>
              </a:rPr>
              <a:t>cfStartDate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	&lt;</a:t>
            </a:r>
            <a:r>
              <a:rPr lang="en-US" sz="1250" b="1" dirty="0" err="1">
                <a:latin typeface="Eurostile"/>
                <a:cs typeface="Eurostile"/>
              </a:rPr>
              <a:t>cfEndDate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r>
              <a:rPr lang="en-US" sz="1250" dirty="0" smtClean="0">
                <a:latin typeface="Eurostile"/>
                <a:cs typeface="Eurostile"/>
              </a:rPr>
              <a:t>to-</a:t>
            </a:r>
            <a:r>
              <a:rPr lang="en-US" sz="1250" dirty="0" err="1" smtClean="0">
                <a:latin typeface="Eurostile"/>
                <a:cs typeface="Eurostile"/>
              </a:rPr>
              <a:t>datetime</a:t>
            </a:r>
            <a:r>
              <a:rPr lang="en-US" sz="1250" b="1" dirty="0" smtClean="0">
                <a:latin typeface="Eurostile"/>
                <a:cs typeface="Eurostile"/>
              </a:rPr>
              <a:t>&lt;</a:t>
            </a:r>
            <a:r>
              <a:rPr lang="en-US" sz="1250" b="1" dirty="0">
                <a:latin typeface="Eurostile"/>
                <a:cs typeface="Eurostile"/>
              </a:rPr>
              <a:t>/</a:t>
            </a:r>
            <a:r>
              <a:rPr lang="en-US" sz="1250" b="1" dirty="0" err="1">
                <a:latin typeface="Eurostile"/>
                <a:cs typeface="Eurostile"/>
              </a:rPr>
              <a:t>cfEndDate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	&lt;/</a:t>
            </a:r>
            <a:r>
              <a:rPr lang="en-US" sz="1250" b="1" dirty="0" err="1" smtClean="0">
                <a:latin typeface="Eurostile"/>
                <a:cs typeface="Eurostile"/>
              </a:rPr>
              <a:t>cfProj_OrgUnit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en-US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Eurostile"/>
                <a:cs typeface="Eurostile"/>
              </a:rPr>
              <a:t>	&lt;/</a:t>
            </a:r>
            <a:r>
              <a:rPr lang="en-US" sz="1250" b="1" dirty="0" err="1">
                <a:latin typeface="Eurostile"/>
                <a:cs typeface="Eurostile"/>
              </a:rPr>
              <a:t>cfProj</a:t>
            </a:r>
            <a:r>
              <a:rPr lang="en-US" sz="1250" b="1" dirty="0" smtClean="0">
                <a:latin typeface="Eurostile"/>
                <a:cs typeface="Eurostile"/>
              </a:rPr>
              <a:t>&gt;</a:t>
            </a:r>
            <a:endParaRPr lang="de-DE" sz="1250" b="1" dirty="0">
              <a:latin typeface="Eurostile"/>
              <a:cs typeface="Eurostile"/>
            </a:endParaRPr>
          </a:p>
          <a:p>
            <a:pPr>
              <a:spcBef>
                <a:spcPct val="20000"/>
              </a:spcBef>
              <a:defRPr/>
            </a:pPr>
            <a:r>
              <a:rPr lang="de-DE" sz="1250" b="1" dirty="0" smtClean="0">
                <a:latin typeface="Eurostile"/>
                <a:cs typeface="Eurostile"/>
              </a:rPr>
              <a:t>&lt;/CERIF&gt;</a:t>
            </a:r>
            <a:endParaRPr lang="en-US" sz="1250" b="1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1242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1.5 Release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5693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de-DE" b="1" dirty="0" smtClean="0">
              <a:solidFill>
                <a:srgbClr val="19194D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Model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Introduction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and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Specification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coming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 smtClean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Data Exchange Format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Specification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Formal </a:t>
            </a:r>
            <a:r>
              <a:rPr lang="de-DE" dirty="0" err="1">
                <a:solidFill>
                  <a:srgbClr val="19194D"/>
                </a:solidFill>
                <a:latin typeface="Eurostile"/>
                <a:cs typeface="Eurostile"/>
              </a:rPr>
              <a:t>Semantics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(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Vocabulary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)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>
              <a:solidFill>
                <a:srgbClr val="19194D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SQL Scripts 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r>
              <a:rPr lang="de-DE" dirty="0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(</a:t>
            </a:r>
            <a:r>
              <a:rPr lang="de-DE" dirty="0" err="1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euroCRIS</a:t>
            </a:r>
            <a:r>
              <a:rPr lang="de-DE" dirty="0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members</a:t>
            </a:r>
            <a:r>
              <a:rPr lang="de-DE" dirty="0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only</a:t>
            </a:r>
            <a:r>
              <a:rPr lang="de-DE" dirty="0" smtClean="0">
                <a:solidFill>
                  <a:srgbClr val="008000"/>
                </a:solidFill>
                <a:latin typeface="Eurostile"/>
                <a:ea typeface="Zapf Dingbats"/>
                <a:cs typeface="Eurostile"/>
                <a:sym typeface="Zapf Dingbats"/>
              </a:rPr>
              <a:t>)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/>
            </a:r>
            <a:b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</a:b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 </a:t>
            </a:r>
            <a:endParaRPr lang="de-DE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Schemas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b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</a:br>
            <a:endParaRPr lang="de-DE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Examples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</a:p>
          <a:p>
            <a:pPr lvl="1">
              <a:lnSpc>
                <a:spcPct val="80000"/>
              </a:lnSpc>
            </a:pPr>
            <a:endParaRPr lang="de-DE" dirty="0" smtClean="0">
              <a:solidFill>
                <a:srgbClr val="FF0000"/>
              </a:solidFill>
              <a:latin typeface="Eurostile"/>
              <a:ea typeface="Zapf Dingbats"/>
              <a:cs typeface="Eurostile"/>
              <a:sym typeface="Zapf Dingbat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Semantics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(Excel)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08753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Ongoing Activities: CERIF 1.6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3407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smtClean="0">
                <a:latin typeface="Eurostile"/>
                <a:cs typeface="Eurostile"/>
              </a:rPr>
              <a:t>Model </a:t>
            </a:r>
            <a:r>
              <a:rPr lang="de-DE" sz="2400" dirty="0" err="1" smtClean="0">
                <a:latin typeface="Eurostile"/>
                <a:cs typeface="Eurostile"/>
              </a:rPr>
              <a:t>Cleaning</a:t>
            </a: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Research Data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sz="2400" dirty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>
                <a:solidFill>
                  <a:srgbClr val="19194D"/>
                </a:solidFill>
                <a:latin typeface="Eurostile"/>
                <a:cs typeface="Eurostile"/>
              </a:rPr>
              <a:t>Cross-TG </a:t>
            </a:r>
            <a:r>
              <a:rPr lang="de-DE" sz="2400" dirty="0" err="1" smtClean="0">
                <a:solidFill>
                  <a:srgbClr val="19194D"/>
                </a:solidFill>
                <a:latin typeface="Eurostile"/>
                <a:cs typeface="Eurostile"/>
              </a:rPr>
              <a:t>Activities</a:t>
            </a:r>
            <a:endParaRPr lang="de-DE" sz="2400" dirty="0">
              <a:solidFill>
                <a:srgbClr val="19194D"/>
              </a:solidFill>
              <a:latin typeface="Eurostile"/>
              <a:cs typeface="Eurostile"/>
            </a:endParaRP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Linked</a:t>
            </a:r>
            <a:r>
              <a:rPr lang="de-DE" sz="2400" dirty="0" smtClean="0">
                <a:latin typeface="Eurostile"/>
                <a:cs typeface="Eurostile"/>
              </a:rPr>
              <a:t> Open Data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Institutional</a:t>
            </a:r>
            <a:r>
              <a:rPr lang="de-DE" sz="2400" dirty="0" smtClean="0">
                <a:latin typeface="Eurostile"/>
                <a:cs typeface="Eurostile"/>
              </a:rPr>
              <a:t> </a:t>
            </a:r>
            <a:r>
              <a:rPr lang="de-DE" sz="2400" dirty="0" err="1" smtClean="0">
                <a:latin typeface="Eurostile"/>
                <a:cs typeface="Eurostile"/>
              </a:rPr>
              <a:t>Repositories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Architectures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Indicators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Best Practice TG</a:t>
            </a:r>
            <a:endParaRPr lang="de-DE" sz="2400" dirty="0"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</a:pP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Cooperation</a:t>
            </a:r>
            <a:r>
              <a:rPr lang="de-DE" sz="2400" dirty="0" smtClean="0">
                <a:latin typeface="Eurostile"/>
                <a:cs typeface="Eurostile"/>
              </a:rPr>
              <a:t> </a:t>
            </a:r>
            <a:r>
              <a:rPr lang="de-DE" sz="2400" dirty="0" err="1" smtClean="0">
                <a:latin typeface="Eurostile"/>
                <a:cs typeface="Eurostile"/>
              </a:rPr>
              <a:t>with</a:t>
            </a:r>
            <a:endParaRPr lang="de-DE" sz="2400" dirty="0" smtClean="0">
              <a:latin typeface="Eurostile"/>
              <a:cs typeface="Eurostile"/>
            </a:endParaRP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CASRAI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VIVO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RDA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ORCID</a:t>
            </a:r>
          </a:p>
        </p:txBody>
      </p:sp>
      <p:grpSp>
        <p:nvGrpSpPr>
          <p:cNvPr id="76" name="Gruppierung 4"/>
          <p:cNvGrpSpPr/>
          <p:nvPr/>
        </p:nvGrpSpPr>
        <p:grpSpPr>
          <a:xfrm>
            <a:off x="4678688" y="3435319"/>
            <a:ext cx="4044385" cy="3195405"/>
            <a:chOff x="-114166" y="0"/>
            <a:chExt cx="9404441" cy="6858000"/>
          </a:xfrm>
        </p:grpSpPr>
        <p:cxnSp>
          <p:nvCxnSpPr>
            <p:cNvPr id="77" name="Gewinkelte Verbindung 5"/>
            <p:cNvCxnSpPr>
              <a:stCxn id="191" idx="3"/>
              <a:endCxn id="201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winkelte Verbindung 6"/>
            <p:cNvCxnSpPr>
              <a:stCxn id="191" idx="2"/>
              <a:endCxn id="203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winkelte Verbindung 7"/>
            <p:cNvCxnSpPr>
              <a:endCxn id="205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winkelte Verbindung 8"/>
            <p:cNvCxnSpPr>
              <a:stCxn id="179" idx="3"/>
              <a:endCxn id="201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winkelte Verbindung 9"/>
            <p:cNvCxnSpPr>
              <a:stCxn id="191" idx="3"/>
              <a:endCxn id="179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winkelte Verbindung 10"/>
            <p:cNvCxnSpPr>
              <a:endCxn id="181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winkelte Verbindung 11"/>
            <p:cNvCxnSpPr>
              <a:stCxn id="203" idx="2"/>
              <a:endCxn id="181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winkelte Verbindung 12"/>
            <p:cNvCxnSpPr>
              <a:stCxn id="203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winkelte Verbindung 13"/>
            <p:cNvCxnSpPr>
              <a:stCxn id="234" idx="2"/>
              <a:endCxn id="191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winkelte Verbindung 14"/>
            <p:cNvCxnSpPr>
              <a:stCxn id="191" idx="3"/>
              <a:endCxn id="236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winkelte Verbindung 15"/>
            <p:cNvCxnSpPr>
              <a:stCxn id="236" idx="3"/>
              <a:endCxn id="232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winkelte Verbindung 16"/>
            <p:cNvCxnSpPr>
              <a:endCxn id="230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winkelte Verbindung 17"/>
            <p:cNvCxnSpPr>
              <a:stCxn id="236" idx="2"/>
              <a:endCxn id="230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winkelte Verbindung 18"/>
            <p:cNvCxnSpPr>
              <a:endCxn id="234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winkelte Verbindung 20"/>
            <p:cNvCxnSpPr>
              <a:stCxn id="234" idx="3"/>
              <a:endCxn id="215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winkelte Verbindung 21"/>
            <p:cNvCxnSpPr>
              <a:stCxn id="219" idx="3"/>
              <a:endCxn id="205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22"/>
            <p:cNvCxnSpPr>
              <a:stCxn id="218" idx="2"/>
              <a:endCxn id="205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winkelte Verbindung 23"/>
            <p:cNvCxnSpPr>
              <a:stCxn id="218" idx="2"/>
              <a:endCxn id="201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winkelte Verbindung 24"/>
            <p:cNvCxnSpPr>
              <a:stCxn id="216" idx="0"/>
              <a:endCxn id="179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winkelte Verbindung 25"/>
            <p:cNvCxnSpPr>
              <a:stCxn id="201" idx="2"/>
              <a:endCxn id="216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winkelte Verbindung 26"/>
            <p:cNvCxnSpPr>
              <a:stCxn id="228" idx="3"/>
              <a:endCxn id="191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winkelte Verbindung 27"/>
            <p:cNvCxnSpPr>
              <a:stCxn id="201" idx="2"/>
              <a:endCxn id="226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winkelte Verbindung 28"/>
            <p:cNvCxnSpPr>
              <a:stCxn id="214" idx="0"/>
              <a:endCxn id="179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winkelte Verbindung 29"/>
            <p:cNvCxnSpPr>
              <a:stCxn id="191" idx="2"/>
              <a:endCxn id="214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winkelte Verbindung 30"/>
            <p:cNvCxnSpPr>
              <a:stCxn id="228" idx="0"/>
              <a:endCxn id="217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winkelte Verbindung 31"/>
            <p:cNvCxnSpPr>
              <a:stCxn id="215" idx="0"/>
              <a:endCxn id="179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winkelte Verbindung 32"/>
            <p:cNvCxnSpPr>
              <a:stCxn id="236" idx="2"/>
              <a:endCxn id="216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winkelte Verbindung 33"/>
            <p:cNvCxnSpPr>
              <a:stCxn id="207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winkelte Verbindung 34"/>
            <p:cNvCxnSpPr>
              <a:stCxn id="230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winkelte Verbindung 35"/>
            <p:cNvCxnSpPr>
              <a:stCxn id="221" idx="2"/>
              <a:endCxn id="224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winkelte Verbindung 36"/>
            <p:cNvCxnSpPr>
              <a:stCxn id="216" idx="3"/>
              <a:endCxn id="221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206" name="Gewinkelte Verbindung 76"/>
              <p:cNvCxnSpPr>
                <a:stCxn id="221" idx="0"/>
                <a:endCxn id="230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08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5" name="Oval 23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6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09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3" name="Oval 23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4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0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2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1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0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2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8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3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6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214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5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6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7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8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9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20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4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221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22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68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94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5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95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3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96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1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97" name="Gewinkelte Verbindung 67"/>
              <p:cNvCxnSpPr>
                <a:stCxn id="205" idx="3"/>
                <a:endCxn id="201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winkelte Verbindung 68"/>
              <p:cNvCxnSpPr>
                <a:stCxn id="205" idx="0"/>
                <a:endCxn id="203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winkelte Verbindung 69"/>
              <p:cNvCxnSpPr>
                <a:stCxn id="201" idx="0"/>
                <a:endCxn id="203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182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3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83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1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84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88" name="Oval 187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9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85" name="Gewinkelte Verbindung 55"/>
              <p:cNvCxnSpPr>
                <a:stCxn id="189" idx="1"/>
                <a:endCxn id="193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winkelte Verbindung 56"/>
              <p:cNvCxnSpPr>
                <a:stCxn id="191" idx="1"/>
                <a:endCxn id="193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winkelte Verbindung 57"/>
              <p:cNvCxnSpPr>
                <a:stCxn id="189" idx="0"/>
                <a:endCxn id="191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75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1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6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9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77" name="Gewinkelte Verbindung 47"/>
              <p:cNvCxnSpPr>
                <a:stCxn id="181" idx="3"/>
                <a:endCxn id="179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73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17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CERIF shine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level of abstraction</a:t>
            </a:r>
          </a:p>
          <a:p>
            <a:r>
              <a:rPr lang="en-US" dirty="0" smtClean="0"/>
              <a:t>Normalized model</a:t>
            </a:r>
          </a:p>
          <a:p>
            <a:pPr lvl="1"/>
            <a:r>
              <a:rPr lang="en-US" dirty="0" smtClean="0"/>
              <a:t>Record data only once</a:t>
            </a:r>
          </a:p>
          <a:p>
            <a:pPr lvl="1"/>
            <a:r>
              <a:rPr lang="en-US" dirty="0" smtClean="0"/>
              <a:t>Reference rather than copy</a:t>
            </a:r>
          </a:p>
          <a:p>
            <a:r>
              <a:rPr lang="en-US" dirty="0" smtClean="0"/>
              <a:t>Versatile </a:t>
            </a:r>
            <a:r>
              <a:rPr lang="en-US" dirty="0"/>
              <a:t>S</a:t>
            </a:r>
            <a:r>
              <a:rPr lang="en-US" dirty="0" smtClean="0"/>
              <a:t>emantic Layer</a:t>
            </a:r>
          </a:p>
          <a:p>
            <a:r>
              <a:rPr lang="en-US" dirty="0" smtClean="0"/>
              <a:t>Time-based relationships</a:t>
            </a:r>
          </a:p>
          <a:p>
            <a:r>
              <a:rPr lang="en-US" dirty="0" smtClean="0"/>
              <a:t>Clean design, regular structure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5" name="Picture 4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3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needs Research Information?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3067145" y="2623185"/>
            <a:ext cx="2756370" cy="1850866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Research Information</a:t>
            </a:r>
            <a:endParaRPr lang="en-US" sz="2400" b="1" dirty="0">
              <a:latin typeface="Eurostile"/>
              <a:cs typeface="Eurostil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48" y="2038063"/>
            <a:ext cx="2311413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Funding </a:t>
            </a:r>
            <a:r>
              <a:rPr lang="en-US" dirty="0" err="1" smtClean="0">
                <a:latin typeface="Eurostile"/>
                <a:cs typeface="Eurostile"/>
              </a:rPr>
              <a:t>Organisations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9632" y="1335505"/>
            <a:ext cx="14273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Researchers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0515" y="3151682"/>
            <a:ext cx="2489834" cy="369332"/>
          </a:xfrm>
          <a:prstGeom prst="rect">
            <a:avLst/>
          </a:prstGeom>
          <a:solidFill>
            <a:srgbClr val="D33EC3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Eurostile"/>
                <a:cs typeface="Eurostile"/>
              </a:rPr>
              <a:t>Research </a:t>
            </a:r>
            <a:r>
              <a:rPr lang="en-US" dirty="0" err="1" smtClean="0">
                <a:latin typeface="Eurostile"/>
                <a:cs typeface="Eurostile"/>
              </a:rPr>
              <a:t>Organisations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11779" y="1376707"/>
            <a:ext cx="178527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Decision Makers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03697" y="2059459"/>
            <a:ext cx="192075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Project Managers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58588" y="3361490"/>
            <a:ext cx="1188133" cy="369332"/>
          </a:xfrm>
          <a:prstGeom prst="rect">
            <a:avLst/>
          </a:prstGeom>
          <a:solidFill>
            <a:srgbClr val="08713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Publishers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20307" y="5089705"/>
            <a:ext cx="12895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Enterprises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769" y="4289385"/>
            <a:ext cx="261223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Intermediaries / Brokers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00717" y="5086901"/>
            <a:ext cx="77752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Media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45596" y="4012251"/>
            <a:ext cx="11573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Educators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62056" y="4938520"/>
            <a:ext cx="155951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General Public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84" name="Straight Arrow Connector 83"/>
          <p:cNvCxnSpPr>
            <a:stCxn id="74" idx="2"/>
            <a:endCxn id="72" idx="0"/>
          </p:cNvCxnSpPr>
          <p:nvPr/>
        </p:nvCxnSpPr>
        <p:spPr>
          <a:xfrm>
            <a:off x="4303285" y="1704837"/>
            <a:ext cx="142045" cy="9183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016938" y="1746039"/>
            <a:ext cx="402916" cy="877146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2" idx="7"/>
            <a:endCxn id="77" idx="1"/>
          </p:cNvCxnSpPr>
          <p:nvPr/>
        </p:nvCxnSpPr>
        <p:spPr>
          <a:xfrm flipV="1">
            <a:off x="5419854" y="2244125"/>
            <a:ext cx="883843" cy="650113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8" idx="1"/>
          </p:cNvCxnSpPr>
          <p:nvPr/>
        </p:nvCxnSpPr>
        <p:spPr>
          <a:xfrm flipV="1">
            <a:off x="5823515" y="3546156"/>
            <a:ext cx="1335073" cy="246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82" idx="1"/>
          </p:cNvCxnSpPr>
          <p:nvPr/>
        </p:nvCxnSpPr>
        <p:spPr>
          <a:xfrm>
            <a:off x="5724128" y="3897695"/>
            <a:ext cx="421468" cy="29922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5"/>
            <a:endCxn id="83" idx="0"/>
          </p:cNvCxnSpPr>
          <p:nvPr/>
        </p:nvCxnSpPr>
        <p:spPr>
          <a:xfrm>
            <a:off x="5419854" y="4202998"/>
            <a:ext cx="421960" cy="73552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233333" y="4474051"/>
            <a:ext cx="0" cy="612850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9" idx="0"/>
            <a:endCxn id="72" idx="3"/>
          </p:cNvCxnSpPr>
          <p:nvPr/>
        </p:nvCxnSpPr>
        <p:spPr>
          <a:xfrm flipV="1">
            <a:off x="3065094" y="4202998"/>
            <a:ext cx="405712" cy="886707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0"/>
          </p:cNvCxnSpPr>
          <p:nvPr/>
        </p:nvCxnSpPr>
        <p:spPr>
          <a:xfrm flipV="1">
            <a:off x="1935888" y="3897695"/>
            <a:ext cx="1222179" cy="391690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3" idx="3"/>
          </p:cNvCxnSpPr>
          <p:nvPr/>
        </p:nvCxnSpPr>
        <p:spPr>
          <a:xfrm flipH="1" flipV="1">
            <a:off x="3018661" y="2222729"/>
            <a:ext cx="570971" cy="585856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5" idx="3"/>
          </p:cNvCxnSpPr>
          <p:nvPr/>
        </p:nvCxnSpPr>
        <p:spPr>
          <a:xfrm flipH="1" flipV="1">
            <a:off x="2690349" y="3336348"/>
            <a:ext cx="376796" cy="2514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62249" y="1332240"/>
            <a:ext cx="213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Eurostile"/>
                <a:cs typeface="Eurostile"/>
              </a:rPr>
              <a:t>v</a:t>
            </a:r>
            <a:r>
              <a:rPr lang="en-US" sz="1200" i="1" dirty="0" smtClean="0">
                <a:latin typeface="Eurostile"/>
                <a:cs typeface="Eurostile"/>
              </a:rPr>
              <a:t>isibility, </a:t>
            </a:r>
            <a:r>
              <a:rPr lang="en-US" sz="1200" i="1" dirty="0">
                <a:latin typeface="Eurostile"/>
                <a:cs typeface="Eurostile"/>
              </a:rPr>
              <a:t>f</a:t>
            </a:r>
            <a:r>
              <a:rPr lang="en-US" sz="1200" i="1" dirty="0" smtClean="0">
                <a:latin typeface="Eurostile"/>
                <a:cs typeface="Eurostile"/>
              </a:rPr>
              <a:t>inding </a:t>
            </a:r>
            <a:r>
              <a:rPr lang="en-US" sz="1200" i="1" dirty="0">
                <a:latin typeface="Eurostile"/>
                <a:cs typeface="Eurostile"/>
              </a:rPr>
              <a:t>c</a:t>
            </a:r>
            <a:r>
              <a:rPr lang="en-US" sz="1200" i="1" dirty="0" smtClean="0">
                <a:latin typeface="Eurostile"/>
                <a:cs typeface="Eurostile"/>
              </a:rPr>
              <a:t>ollaborations, </a:t>
            </a:r>
            <a:br>
              <a:rPr lang="en-US" sz="1200" i="1" dirty="0" smtClean="0">
                <a:latin typeface="Eurostile"/>
                <a:cs typeface="Eurostile"/>
              </a:rPr>
            </a:br>
            <a:r>
              <a:rPr lang="en-US" sz="1200" i="1" dirty="0" smtClean="0">
                <a:latin typeface="Eurostile"/>
                <a:cs typeface="Eurostile"/>
              </a:rPr>
              <a:t>competitors, CV generation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97057" y="1313078"/>
            <a:ext cx="163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performance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strategic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decisions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priorities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comparisons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52336" y="4361017"/>
            <a:ext cx="162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integration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relevant </a:t>
            </a:r>
          </a:p>
          <a:p>
            <a:pPr algn="ctr"/>
            <a:r>
              <a:rPr lang="de-DE" sz="1200" i="1" dirty="0" err="1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indings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into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lectures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training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6189" y="4619315"/>
            <a:ext cx="2284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i="1" dirty="0" err="1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inding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research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br>
              <a:rPr lang="de-DE" sz="11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potential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market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or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innovative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value</a:t>
            </a:r>
            <a:endParaRPr lang="en-US" sz="1100" i="1" dirty="0">
              <a:latin typeface="Eurostile"/>
              <a:cs typeface="Eurostile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325666" y="5411403"/>
            <a:ext cx="17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distribution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endParaRPr lang="de-DE" sz="1200" i="1" dirty="0" smtClean="0">
              <a:latin typeface="Eurostile"/>
              <a:ea typeface="ＭＳ Ｐゴシック" charset="-128"/>
              <a:cs typeface="Eurostile"/>
            </a:endParaRPr>
          </a:p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communication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917546" y="5278420"/>
            <a:ext cx="1920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information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education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</a:t>
            </a:r>
          </a:p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interest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46252" y="3681974"/>
            <a:ext cx="1813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reviewers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editors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2131" y="2346920"/>
            <a:ext cx="268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distribution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programs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/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evaluation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reviewers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33854" y="5278420"/>
            <a:ext cx="213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information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/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for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participation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in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projects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</a:p>
          <a:p>
            <a:r>
              <a:rPr lang="en-US" sz="1200" i="1" dirty="0" smtClean="0">
                <a:latin typeface="Eurostile"/>
                <a:ea typeface="ＭＳ Ｐゴシック" charset="-128"/>
                <a:cs typeface="Eurostile"/>
              </a:rPr>
              <a:t>p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artnerships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usage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endParaRPr lang="de-DE" sz="1200" i="1" dirty="0" smtClean="0">
              <a:latin typeface="Eurostile"/>
              <a:ea typeface="ＭＳ Ｐゴシック" charset="-128"/>
              <a:cs typeface="Eurostile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634" y="3482161"/>
            <a:ext cx="217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Eurostile"/>
                <a:cs typeface="Eurostile"/>
              </a:rPr>
              <a:t>integration and interoperability</a:t>
            </a:r>
          </a:p>
          <a:p>
            <a:pPr algn="ctr"/>
            <a:r>
              <a:rPr lang="en-US" sz="1200" i="1" dirty="0" smtClean="0">
                <a:latin typeface="Eurostile"/>
                <a:cs typeface="Eurostile"/>
              </a:rPr>
              <a:t>strategic management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34887" y="2425589"/>
            <a:ext cx="2076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Eurostile"/>
                <a:cs typeface="Eurostile"/>
              </a:rPr>
              <a:t>overview of ongoing activities</a:t>
            </a:r>
            <a:endParaRPr lang="en-US" sz="1200" i="1" dirty="0">
              <a:latin typeface="Eurostile"/>
              <a:cs typeface="Eurostile"/>
            </a:endParaRPr>
          </a:p>
        </p:txBody>
      </p: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4760" y="5572313"/>
            <a:ext cx="972040" cy="96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837663" y="2782350"/>
            <a:ext cx="102830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Libraries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51" name="Straight Arrow Connector 50"/>
          <p:cNvCxnSpPr>
            <a:endCxn id="49" idx="1"/>
          </p:cNvCxnSpPr>
          <p:nvPr/>
        </p:nvCxnSpPr>
        <p:spPr>
          <a:xfrm flipV="1">
            <a:off x="5703674" y="2967016"/>
            <a:ext cx="1133989" cy="252279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01321" y="3084491"/>
            <a:ext cx="184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Eurostile"/>
                <a:cs typeface="Eurostile"/>
              </a:rPr>
              <a:t>a</a:t>
            </a:r>
            <a:r>
              <a:rPr lang="en-US" sz="1200" i="1" dirty="0" smtClean="0">
                <a:latin typeface="Eurostile"/>
                <a:cs typeface="Eurostile"/>
              </a:rPr>
              <a:t>cquisition, dissemination</a:t>
            </a:r>
            <a:endParaRPr lang="en-US" sz="1200" i="1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70685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49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875" y="3184525"/>
            <a:ext cx="3097213" cy="258532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information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about</a:t>
            </a:r>
            <a:r>
              <a:rPr lang="de-DE" dirty="0">
                <a:latin typeface="Eurostile"/>
                <a:cs typeface="Eurostile"/>
              </a:rPr>
              <a:t> </a:t>
            </a:r>
          </a:p>
          <a:p>
            <a:pPr marL="285750" indent="-285750" algn="r">
              <a:buFont typeface="Arial"/>
              <a:buChar char="•"/>
            </a:pPr>
            <a:endParaRPr lang="de-DE" dirty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Researchers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Organisations</a:t>
            </a:r>
            <a:r>
              <a:rPr lang="en-US" dirty="0"/>
              <a:t> (Research-performing, Funding)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Funding </a:t>
            </a:r>
            <a:r>
              <a:rPr lang="en-US" dirty="0" err="1"/>
              <a:t>Programmes</a:t>
            </a:r>
            <a:r>
              <a:rPr lang="en-US" dirty="0"/>
              <a:t>, Calls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Projects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	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3184525"/>
            <a:ext cx="1873250" cy="258532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that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means</a:t>
            </a:r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of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current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interest</a:t>
            </a:r>
            <a:endParaRPr lang="de-DE" dirty="0">
              <a:latin typeface="Eurostile"/>
              <a:cs typeface="Eurostile"/>
            </a:endParaRPr>
          </a:p>
          <a:p>
            <a:pPr marL="285750" indent="-285750" algn="l"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not </a:t>
            </a:r>
            <a:r>
              <a:rPr lang="de-DE" dirty="0" err="1" smtClean="0">
                <a:latin typeface="Eurostile"/>
                <a:cs typeface="Eurostile"/>
              </a:rPr>
              <a:t>necessarily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ongoing</a:t>
            </a:r>
            <a:endParaRPr lang="de-DE" dirty="0" smtClean="0">
              <a:latin typeface="Eurostile"/>
              <a:cs typeface="Eurostile"/>
            </a:endParaRPr>
          </a:p>
          <a:p>
            <a:pPr algn="l"/>
            <a:endParaRPr lang="de-DE" dirty="0">
              <a:latin typeface="Eurostile"/>
              <a:cs typeface="Eurostile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3126582" y="2416968"/>
            <a:ext cx="14478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534194" y="2416969"/>
            <a:ext cx="14478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67400" y="3184525"/>
            <a:ext cx="2881313" cy="252376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driven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by</a:t>
            </a:r>
            <a:endParaRPr lang="de-DE" b="1" dirty="0">
              <a:latin typeface="Eurostile"/>
              <a:cs typeface="Eurostile"/>
            </a:endParaRPr>
          </a:p>
          <a:p>
            <a:pPr algn="l"/>
            <a:endParaRPr lang="de-DE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Concepts</a:t>
            </a:r>
            <a:endParaRPr lang="de-DE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 smtClean="0">
                <a:latin typeface="Eurostile"/>
                <a:cs typeface="Eurostile"/>
              </a:rPr>
              <a:t> Model </a:t>
            </a:r>
            <a:endParaRPr lang="de-DE" dirty="0">
              <a:latin typeface="Eurostile"/>
              <a:cs typeface="Eurostile"/>
            </a:endParaRPr>
          </a:p>
          <a:p>
            <a:pPr algn="l"/>
            <a:r>
              <a:rPr lang="de-DE" b="1" dirty="0">
                <a:latin typeface="Eurostile"/>
                <a:cs typeface="Eurostile"/>
              </a:rPr>
              <a:t>   </a:t>
            </a:r>
            <a:br>
              <a:rPr lang="de-DE" b="1" dirty="0">
                <a:latin typeface="Eurostile"/>
                <a:cs typeface="Eurostile"/>
              </a:rPr>
            </a:br>
            <a:endParaRPr lang="de-DE" b="1" dirty="0">
              <a:latin typeface="Eurostile"/>
              <a:cs typeface="Eurostile"/>
            </a:endParaRPr>
          </a:p>
          <a:p>
            <a:pPr algn="r"/>
            <a:endParaRPr lang="de-DE" sz="1400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smtClean="0">
                <a:latin typeface="Eurostile"/>
                <a:cs typeface="Eurostile"/>
              </a:rPr>
              <a:t>Implementation (Information System)</a:t>
            </a:r>
            <a:endParaRPr lang="de-DE" dirty="0">
              <a:latin typeface="Eurostile"/>
              <a:cs typeface="Eurostile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5753890" y="2416969"/>
            <a:ext cx="14478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68313" y="1524001"/>
            <a:ext cx="18732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C</a:t>
            </a:r>
            <a:r>
              <a:rPr lang="en-US" sz="2400" dirty="0" smtClean="0">
                <a:latin typeface="Eurostile"/>
                <a:cs typeface="Eurostile"/>
              </a:rPr>
              <a:t>urrent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55875" y="1524000"/>
            <a:ext cx="3097213" cy="436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R</a:t>
            </a:r>
            <a:r>
              <a:rPr lang="en-US" sz="2400" dirty="0" smtClean="0">
                <a:latin typeface="Eurostile"/>
                <a:cs typeface="Eurostile"/>
              </a:rPr>
              <a:t>esearch </a:t>
            </a:r>
            <a:r>
              <a:rPr lang="en-US" sz="2400" b="1" dirty="0" smtClean="0">
                <a:latin typeface="Eurostile"/>
                <a:cs typeface="Eurostile"/>
              </a:rPr>
              <a:t>I</a:t>
            </a:r>
            <a:r>
              <a:rPr lang="en-US" sz="2400" dirty="0" smtClean="0">
                <a:latin typeface="Eurostile"/>
                <a:cs typeface="Eurostile"/>
              </a:rPr>
              <a:t>nformation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757859" y="1524000"/>
            <a:ext cx="14398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Eurostile"/>
                <a:cs typeface="Eurostile"/>
              </a:rPr>
              <a:t>S</a:t>
            </a:r>
            <a:r>
              <a:rPr lang="en-US" sz="2400" dirty="0">
                <a:latin typeface="Eurostile"/>
                <a:cs typeface="Eurostile"/>
              </a:rPr>
              <a:t>ystem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68313" y="5707068"/>
            <a:ext cx="8351837" cy="649287"/>
          </a:xfrm>
          <a:prstGeom prst="notchedRightArrow">
            <a:avLst>
              <a:gd name="adj1" fmla="val 49685"/>
              <a:gd name="adj2" fmla="val 97069"/>
            </a:avLst>
          </a:pr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Eurostile"/>
                <a:cs typeface="Eurostile"/>
              </a:rPr>
              <a:t>an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integrated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approach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towards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managing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research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information</a:t>
            </a:r>
            <a:r>
              <a:rPr lang="de-DE" dirty="0">
                <a:latin typeface="Eurostile"/>
                <a:cs typeface="Eurostile"/>
              </a:rPr>
              <a:t> 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286114" y="1528231"/>
            <a:ext cx="14398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= CRIS</a:t>
            </a:r>
            <a:endParaRPr lang="en-US" sz="2400" dirty="0">
              <a:latin typeface="Eurostile"/>
              <a:cs typeface="Eurostile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 rot="2276080">
            <a:off x="7731476" y="3807740"/>
            <a:ext cx="1049338" cy="1200277"/>
            <a:chOff x="4174" y="2291"/>
            <a:chExt cx="998" cy="1079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 rot="19670614">
              <a:off x="4174" y="2291"/>
              <a:ext cx="998" cy="1079"/>
            </a:xfrm>
            <a:prstGeom prst="rect">
              <a:avLst/>
            </a:prstGeom>
            <a:solidFill>
              <a:srgbClr val="FAFED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b="1" dirty="0">
                  <a:latin typeface="Eurostile"/>
                  <a:cs typeface="Eurostile"/>
                </a:rPr>
                <a:t>CERIF</a:t>
              </a:r>
              <a:endParaRPr lang="de-DE" b="1" dirty="0">
                <a:latin typeface="Eurostile"/>
                <a:cs typeface="Eurostile"/>
              </a:endParaRPr>
            </a:p>
            <a:p>
              <a:endParaRPr lang="de-DE" b="1" dirty="0">
                <a:latin typeface="Eurostile"/>
                <a:cs typeface="Eurostile"/>
              </a:endParaRPr>
            </a:p>
            <a:p>
              <a:endParaRPr lang="de-DE" b="1" dirty="0">
                <a:latin typeface="Eurostile"/>
                <a:cs typeface="Eurostile"/>
              </a:endParaRPr>
            </a:p>
            <a:p>
              <a:r>
                <a:rPr lang="de-DE" b="1" dirty="0">
                  <a:latin typeface="Eurostile"/>
                  <a:cs typeface="Eurostile"/>
                </a:rPr>
                <a:t> </a:t>
              </a:r>
            </a:p>
          </p:txBody>
        </p: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 rot="-1927004">
              <a:off x="4354" y="2633"/>
              <a:ext cx="772" cy="544"/>
              <a:chOff x="4122" y="1245"/>
              <a:chExt cx="1317" cy="816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106" y="1202"/>
                <a:ext cx="1334" cy="816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Eurostile"/>
                  <a:cs typeface="Eurostile"/>
                </a:endParaRPr>
              </a:p>
            </p:txBody>
          </p:sp>
          <p:pic>
            <p:nvPicPr>
              <p:cNvPr id="29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59" y="1303"/>
                <a:ext cx="1081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3504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dirty="0" smtClean="0"/>
              <a:t>CRIS and Repositories at an institution</a:t>
            </a:r>
            <a:br>
              <a:rPr lang="en-US" sz="2500" dirty="0" smtClean="0"/>
            </a:br>
            <a:r>
              <a:rPr lang="en-US" sz="2500" dirty="0" smtClean="0"/>
              <a:t>(slide by Keith Jeffery)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468313" y="1636535"/>
            <a:ext cx="8351837" cy="4537075"/>
            <a:chOff x="295" y="890"/>
            <a:chExt cx="5261" cy="2858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519" y="1389"/>
              <a:ext cx="2495" cy="1044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Eurostile"/>
                  <a:cs typeface="Eurostile"/>
                </a:rPr>
                <a:t>CRIS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Research Context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[projects, persons, organisational units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funding, products, patents, publications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facilities, equipment, events]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839" y="2704"/>
              <a:ext cx="1996" cy="1044"/>
            </a:xfrm>
            <a:prstGeom prst="rect">
              <a:avLst/>
            </a:prstGeom>
            <a:solidFill>
              <a:srgbClr val="6FAA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Eurostile"/>
                  <a:cs typeface="Eurostile"/>
                </a:rPr>
                <a:t>OA Repository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(hypermedia) Documents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880" y="2704"/>
              <a:ext cx="1996" cy="104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latin typeface="Eurostile"/>
                <a:cs typeface="Eurostile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Eurostile"/>
                  <a:cs typeface="Eurostile"/>
                </a:rPr>
                <a:t>e-Research repository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Eurostile"/>
                  <a:cs typeface="Eurostile"/>
                </a:rPr>
                <a:t>Datasets and Software</a:t>
              </a:r>
            </a:p>
            <a:p>
              <a:pPr algn="ctr"/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1701" y="2432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3560" y="2432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2562" y="1117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auto">
            <a:xfrm>
              <a:off x="793" y="1661"/>
              <a:ext cx="681" cy="318"/>
            </a:xfrm>
            <a:prstGeom prst="leftRightArrow">
              <a:avLst>
                <a:gd name="adj1" fmla="val 50000"/>
                <a:gd name="adj2" fmla="val 4283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4059" y="1661"/>
              <a:ext cx="681" cy="318"/>
            </a:xfrm>
            <a:prstGeom prst="leftRightArrow">
              <a:avLst>
                <a:gd name="adj1" fmla="val 50000"/>
                <a:gd name="adj2" fmla="val 4283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9" name="AutoShape 13"/>
            <p:cNvSpPr>
              <a:spLocks noChangeArrowheads="1"/>
            </p:cNvSpPr>
            <p:nvPr/>
          </p:nvSpPr>
          <p:spPr bwMode="auto">
            <a:xfrm>
              <a:off x="521" y="3113"/>
              <a:ext cx="318" cy="181"/>
            </a:xfrm>
            <a:prstGeom prst="leftRightArrow">
              <a:avLst>
                <a:gd name="adj1" fmla="val 50000"/>
                <a:gd name="adj2" fmla="val 3513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295" y="2704"/>
              <a:ext cx="5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OAI-PMH</a:t>
              </a:r>
              <a:endParaRPr lang="en-US" sz="1600">
                <a:latin typeface="Eurostile"/>
                <a:cs typeface="Eurostile"/>
              </a:endParaRPr>
            </a:p>
          </p:txBody>
        </p:sp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4876" y="3113"/>
              <a:ext cx="318" cy="181"/>
            </a:xfrm>
            <a:prstGeom prst="leftRightArrow">
              <a:avLst>
                <a:gd name="adj1" fmla="val 50000"/>
                <a:gd name="adj2" fmla="val 3513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4876" y="2614"/>
              <a:ext cx="68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Various</a:t>
              </a:r>
            </a:p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protocols</a:t>
              </a:r>
              <a:endParaRPr lang="en-US" sz="1600">
                <a:latin typeface="Eurostile"/>
                <a:cs typeface="Eurostile"/>
              </a:endParaRP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2245" y="890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End-User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4150" y="1434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CERIF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884" y="1434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CERIF</a:t>
              </a:r>
              <a:endParaRPr lang="en-US"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72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2981"/>
              </p:ext>
            </p:extLst>
          </p:nvPr>
        </p:nvGraphicFramePr>
        <p:xfrm>
          <a:off x="160473" y="1831156"/>
          <a:ext cx="6600762" cy="148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" name="Document" r:id="rId3" imgW="5600700" imgH="1257300" progId="Word.Document.12">
                  <p:link updateAutomatic="1"/>
                </p:oleObj>
              </mc:Choice>
              <mc:Fallback>
                <p:oleObj name="Document" r:id="rId3" imgW="5600700" imgH="1257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73" y="1831156"/>
                        <a:ext cx="6600762" cy="148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ercimlogo-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87" y="5677729"/>
            <a:ext cx="2385186" cy="73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dataus-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7903" y="1394615"/>
            <a:ext cx="2143818" cy="13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9184"/>
              </p:ext>
            </p:extLst>
          </p:nvPr>
        </p:nvGraphicFramePr>
        <p:xfrm>
          <a:off x="425904" y="4771635"/>
          <a:ext cx="6029634" cy="58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" name="Document" r:id="rId7" imgW="3644900" imgH="355600" progId="Word.Document.12">
                  <p:link updateAutomatic="1"/>
                </p:oleObj>
              </mc:Choice>
              <mc:Fallback>
                <p:oleObj name="Document" r:id="rId7" imgW="3644900" imgH="355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04" y="4771635"/>
                        <a:ext cx="6029634" cy="588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 descr="alle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1235" y="4422542"/>
            <a:ext cx="2121998" cy="38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asrai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4" y="3599357"/>
            <a:ext cx="2743946" cy="823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6235" y="1562049"/>
            <a:ext cx="1619695" cy="11593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earma-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24841" y="1633749"/>
            <a:ext cx="1249838" cy="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21" name="Picture 20" descr="euroCRIS-logo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26" name="Picture 25" descr="vivo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13" y="5494582"/>
            <a:ext cx="4125079" cy="92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1862" y="2647483"/>
            <a:ext cx="212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International Council for Science;</a:t>
            </a:r>
          </a:p>
          <a:p>
            <a:pPr algn="ctr"/>
            <a:r>
              <a:rPr lang="en-US" sz="1100" i="1" dirty="0" smtClean="0">
                <a:latin typeface="Eurostile"/>
                <a:cs typeface="Eurostile"/>
              </a:rPr>
              <a:t>Commission on Data Access</a:t>
            </a:r>
            <a:endParaRPr lang="en-US" sz="1100" i="1" dirty="0">
              <a:latin typeface="Eurostile"/>
              <a:cs typeface="Eurosti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656" y="2572214"/>
            <a:ext cx="2231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European Association of Research </a:t>
            </a:r>
          </a:p>
          <a:p>
            <a:pPr algn="ctr"/>
            <a:r>
              <a:rPr lang="en-US" sz="1100" i="1" dirty="0" smtClean="0">
                <a:latin typeface="Eurostile"/>
                <a:cs typeface="Eurostile"/>
              </a:rPr>
              <a:t>Managers and Administrators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3757" y="4804154"/>
            <a:ext cx="1636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All European Academies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8371" y="3003101"/>
            <a:ext cx="2493521" cy="1246761"/>
          </a:xfrm>
          <a:prstGeom prst="rect">
            <a:avLst/>
          </a:prstGeom>
        </p:spPr>
      </p:pic>
      <p:pic>
        <p:nvPicPr>
          <p:cNvPr id="24" name="Picture 23" descr="euroCRIS-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7827" y="3399756"/>
            <a:ext cx="2413210" cy="7678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3183" y="4167595"/>
            <a:ext cx="18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5"/>
              </a:rPr>
              <a:t>www.eurocris.org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6126" y="709888"/>
            <a:ext cx="1778000" cy="54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8919" y="535168"/>
            <a:ext cx="1302316" cy="7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57200"/>
            <a:ext cx="83142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Kinds of questions we want to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600"/>
          </a:xfrm>
        </p:spPr>
        <p:txBody>
          <a:bodyPr>
            <a:no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 smtClean="0"/>
              <a:t>How </a:t>
            </a:r>
            <a:r>
              <a:rPr lang="en-US" sz="1800" dirty="0"/>
              <a:t>many articles has author X published in </a:t>
            </a:r>
            <a:r>
              <a:rPr lang="en-US" sz="1800" dirty="0" smtClean="0"/>
              <a:t>2011 </a:t>
            </a:r>
            <a:r>
              <a:rPr lang="en-US" sz="1800" dirty="0"/>
              <a:t>as a first author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</a:t>
            </a:r>
            <a:r>
              <a:rPr lang="en-US" sz="1800" dirty="0" smtClean="0"/>
              <a:t>many times </a:t>
            </a:r>
            <a:r>
              <a:rPr lang="en-US" sz="1800" dirty="0"/>
              <a:t>have articles by author X been </a:t>
            </a:r>
            <a:r>
              <a:rPr lang="en-US" sz="1800" dirty="0" smtClean="0"/>
              <a:t>cited by the end of the previous year?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Did author X publish with institutionally external authors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In how many FP7 projects </a:t>
            </a:r>
            <a:r>
              <a:rPr lang="en-US" sz="1800" dirty="0" smtClean="0"/>
              <a:t>does/did </a:t>
            </a:r>
            <a:r>
              <a:rPr lang="en-US" sz="1800" dirty="0" err="1"/>
              <a:t>organisation</a:t>
            </a:r>
            <a:r>
              <a:rPr lang="en-US" sz="1800" dirty="0"/>
              <a:t> Z participate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publications have resulted from project Y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people have been employed in the course of </a:t>
            </a:r>
            <a:r>
              <a:rPr lang="en-US" sz="1800" dirty="0" smtClean="0"/>
              <a:t>FP7 projects </a:t>
            </a:r>
            <a:r>
              <a:rPr lang="en-US" sz="1800" dirty="0"/>
              <a:t>from the 1st call in the </a:t>
            </a:r>
            <a:r>
              <a:rPr lang="en-US" sz="1800" dirty="0" smtClean="0"/>
              <a:t>New Member States?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PhD students have participated in </a:t>
            </a:r>
            <a:r>
              <a:rPr lang="en-US" sz="1800" dirty="0" smtClean="0"/>
              <a:t>national research projects in country C? In which countries have they earned their masters degrees?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women have been involved in </a:t>
            </a:r>
            <a:r>
              <a:rPr lang="en-US" sz="1800" dirty="0" smtClean="0"/>
              <a:t>FP7 </a:t>
            </a:r>
            <a:r>
              <a:rPr lang="en-US" sz="1800" dirty="0"/>
              <a:t>projects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often have articles in journal A been requested in </a:t>
            </a:r>
            <a:r>
              <a:rPr lang="en-US" sz="1800" dirty="0" smtClean="0"/>
              <a:t>2010?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articles have been published in </a:t>
            </a:r>
            <a:r>
              <a:rPr lang="en-US" sz="1800" dirty="0" smtClean="0"/>
              <a:t>field </a:t>
            </a:r>
            <a:r>
              <a:rPr lang="en-US" sz="1800" dirty="0"/>
              <a:t>B</a:t>
            </a:r>
            <a:r>
              <a:rPr lang="en-US" sz="1800" dirty="0" smtClean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026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168"/>
            <a:ext cx="8229600" cy="88246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Ultimate Answer:</a:t>
            </a:r>
            <a:br>
              <a:rPr lang="en-US" sz="2800" dirty="0" smtClean="0"/>
            </a:br>
            <a:r>
              <a:rPr lang="en-US" sz="2800" b="1" dirty="0" smtClean="0"/>
              <a:t>C</a:t>
            </a:r>
            <a:r>
              <a:rPr lang="en-US" sz="2800" dirty="0" smtClean="0"/>
              <a:t>ommon </a:t>
            </a:r>
            <a:r>
              <a:rPr lang="en-US" sz="2800" b="1" dirty="0" smtClean="0"/>
              <a:t>E</a:t>
            </a:r>
            <a:r>
              <a:rPr lang="en-US" sz="2800" dirty="0" smtClean="0"/>
              <a:t>uropean </a:t>
            </a:r>
            <a:r>
              <a:rPr lang="en-US" sz="2800" b="1" dirty="0" smtClean="0"/>
              <a:t>R</a:t>
            </a:r>
            <a:r>
              <a:rPr lang="en-US" sz="2800" dirty="0" smtClean="0"/>
              <a:t>esearch </a:t>
            </a:r>
            <a:r>
              <a:rPr lang="en-US" sz="2800" b="1" dirty="0" smtClean="0"/>
              <a:t>I</a:t>
            </a:r>
            <a:r>
              <a:rPr lang="en-US" sz="2800" dirty="0" smtClean="0"/>
              <a:t>nformation </a:t>
            </a:r>
            <a:r>
              <a:rPr lang="en-US" sz="2800" b="1" dirty="0" smtClean="0"/>
              <a:t>F</a:t>
            </a:r>
            <a:r>
              <a:rPr lang="en-US" sz="2800" dirty="0" smtClean="0"/>
              <a:t>ormat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1571978"/>
            <a:ext cx="8569325" cy="4876800"/>
          </a:xfrm>
          <a:prstGeom prst="rect">
            <a:avLst/>
          </a:prstGeom>
          <a:gradFill>
            <a:gsLst>
              <a:gs pos="0">
                <a:srgbClr val="000066"/>
              </a:gs>
              <a:gs pos="100000">
                <a:srgbClr val="000000"/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de-DE" sz="2000" b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de-DE" sz="20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22" name="Group 3"/>
          <p:cNvGrpSpPr>
            <a:grpSpLocks/>
          </p:cNvGrpSpPr>
          <p:nvPr/>
        </p:nvGrpSpPr>
        <p:grpSpPr bwMode="auto">
          <a:xfrm>
            <a:off x="1454902" y="2100103"/>
            <a:ext cx="6414449" cy="3731509"/>
            <a:chOff x="1202" y="1489"/>
            <a:chExt cx="3493" cy="2032"/>
          </a:xfrm>
        </p:grpSpPr>
        <p:grpSp>
          <p:nvGrpSpPr>
            <p:cNvPr id="223" name="Group 4"/>
            <p:cNvGrpSpPr>
              <a:grpSpLocks/>
            </p:cNvGrpSpPr>
            <p:nvPr/>
          </p:nvGrpSpPr>
          <p:grpSpPr bwMode="auto">
            <a:xfrm>
              <a:off x="3402" y="2575"/>
              <a:ext cx="717" cy="179"/>
              <a:chOff x="6029" y="2566"/>
              <a:chExt cx="925" cy="269"/>
            </a:xfrm>
          </p:grpSpPr>
          <p:sp>
            <p:nvSpPr>
              <p:cNvPr id="422" name="Freeform 5"/>
              <p:cNvSpPr>
                <a:spLocks/>
              </p:cNvSpPr>
              <p:nvPr/>
            </p:nvSpPr>
            <p:spPr bwMode="auto">
              <a:xfrm>
                <a:off x="6924" y="2566"/>
                <a:ext cx="30" cy="268"/>
              </a:xfrm>
              <a:custGeom>
                <a:avLst/>
                <a:gdLst>
                  <a:gd name="T0" fmla="*/ 0 w 92"/>
                  <a:gd name="T1" fmla="*/ 0 h 806"/>
                  <a:gd name="T2" fmla="*/ 0 w 92"/>
                  <a:gd name="T3" fmla="*/ 0 h 806"/>
                  <a:gd name="T4" fmla="*/ 0 w 92"/>
                  <a:gd name="T5" fmla="*/ 0 h 806"/>
                  <a:gd name="T6" fmla="*/ 0 w 92"/>
                  <a:gd name="T7" fmla="*/ 0 h 806"/>
                  <a:gd name="T8" fmla="*/ 0 w 92"/>
                  <a:gd name="T9" fmla="*/ 0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06"/>
                  <a:gd name="T17" fmla="*/ 92 w 92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06">
                    <a:moveTo>
                      <a:pt x="0" y="806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648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6"/>
              <p:cNvSpPr>
                <a:spLocks noChangeShapeType="1"/>
              </p:cNvSpPr>
              <p:nvPr/>
            </p:nvSpPr>
            <p:spPr bwMode="auto">
              <a:xfrm flipV="1">
                <a:off x="6924" y="2782"/>
                <a:ext cx="30" cy="52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7"/>
              <p:cNvSpPr>
                <a:spLocks/>
              </p:cNvSpPr>
              <p:nvPr/>
            </p:nvSpPr>
            <p:spPr bwMode="auto">
              <a:xfrm>
                <a:off x="6029" y="2566"/>
                <a:ext cx="925" cy="30"/>
              </a:xfrm>
              <a:custGeom>
                <a:avLst/>
                <a:gdLst>
                  <a:gd name="T0" fmla="*/ 0 w 2777"/>
                  <a:gd name="T1" fmla="*/ 0 h 92"/>
                  <a:gd name="T2" fmla="*/ 0 w 2777"/>
                  <a:gd name="T3" fmla="*/ 0 h 92"/>
                  <a:gd name="T4" fmla="*/ 0 w 2777"/>
                  <a:gd name="T5" fmla="*/ 0 h 92"/>
                  <a:gd name="T6" fmla="*/ 0 w 2777"/>
                  <a:gd name="T7" fmla="*/ 0 h 92"/>
                  <a:gd name="T8" fmla="*/ 0 w 277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7"/>
                  <a:gd name="T16" fmla="*/ 0 h 92"/>
                  <a:gd name="T17" fmla="*/ 2777 w 277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7" h="92">
                    <a:moveTo>
                      <a:pt x="2685" y="92"/>
                    </a:moveTo>
                    <a:lnTo>
                      <a:pt x="0" y="92"/>
                    </a:lnTo>
                    <a:lnTo>
                      <a:pt x="339" y="0"/>
                    </a:lnTo>
                    <a:lnTo>
                      <a:pt x="2777" y="0"/>
                    </a:lnTo>
                    <a:lnTo>
                      <a:pt x="2685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8"/>
              <p:cNvSpPr>
                <a:spLocks noChangeShapeType="1"/>
              </p:cNvSpPr>
              <p:nvPr/>
            </p:nvSpPr>
            <p:spPr bwMode="auto">
              <a:xfrm flipV="1">
                <a:off x="6924" y="2566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Rectangle 9"/>
              <p:cNvSpPr>
                <a:spLocks noChangeArrowheads="1"/>
              </p:cNvSpPr>
              <p:nvPr/>
            </p:nvSpPr>
            <p:spPr bwMode="auto">
              <a:xfrm>
                <a:off x="6029" y="2596"/>
                <a:ext cx="895" cy="238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10"/>
              <p:cNvSpPr>
                <a:spLocks noChangeShapeType="1"/>
              </p:cNvSpPr>
              <p:nvPr/>
            </p:nvSpPr>
            <p:spPr bwMode="auto">
              <a:xfrm>
                <a:off x="6029" y="2596"/>
                <a:ext cx="1" cy="238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1"/>
              <p:cNvSpPr>
                <a:spLocks noChangeShapeType="1"/>
              </p:cNvSpPr>
              <p:nvPr/>
            </p:nvSpPr>
            <p:spPr bwMode="auto">
              <a:xfrm>
                <a:off x="6029" y="2834"/>
                <a:ext cx="895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2"/>
              <p:cNvSpPr>
                <a:spLocks noChangeShapeType="1"/>
              </p:cNvSpPr>
              <p:nvPr/>
            </p:nvSpPr>
            <p:spPr bwMode="auto">
              <a:xfrm flipV="1">
                <a:off x="6924" y="2596"/>
                <a:ext cx="1" cy="238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13"/>
              <p:cNvSpPr>
                <a:spLocks noChangeShapeType="1"/>
              </p:cNvSpPr>
              <p:nvPr/>
            </p:nvSpPr>
            <p:spPr bwMode="auto">
              <a:xfrm flipH="1">
                <a:off x="6029" y="2596"/>
                <a:ext cx="895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Rectangle 14"/>
              <p:cNvSpPr>
                <a:spLocks noChangeArrowheads="1"/>
              </p:cNvSpPr>
              <p:nvPr/>
            </p:nvSpPr>
            <p:spPr bwMode="auto">
              <a:xfrm>
                <a:off x="6092" y="2638"/>
                <a:ext cx="769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300" b="1">
                    <a:solidFill>
                      <a:srgbClr val="FFFFFF"/>
                    </a:solidFill>
                    <a:latin typeface="Bookman Old Style" charset="0"/>
                  </a:rPr>
                  <a:t>Equipment</a:t>
                </a:r>
                <a:endParaRPr lang="de-DE" sz="1400"/>
              </a:p>
            </p:txBody>
          </p:sp>
        </p:grpSp>
        <p:sp>
          <p:nvSpPr>
            <p:cNvPr id="224" name="Freeform 15"/>
            <p:cNvSpPr>
              <a:spLocks/>
            </p:cNvSpPr>
            <p:nvPr/>
          </p:nvSpPr>
          <p:spPr bwMode="auto">
            <a:xfrm>
              <a:off x="2125" y="1934"/>
              <a:ext cx="123" cy="86"/>
            </a:xfrm>
            <a:custGeom>
              <a:avLst/>
              <a:gdLst>
                <a:gd name="T0" fmla="*/ 0 w 474"/>
                <a:gd name="T1" fmla="*/ 0 h 357"/>
                <a:gd name="T2" fmla="*/ 0 w 474"/>
                <a:gd name="T3" fmla="*/ 0 h 357"/>
                <a:gd name="T4" fmla="*/ 0 w 474"/>
                <a:gd name="T5" fmla="*/ 0 h 357"/>
                <a:gd name="T6" fmla="*/ 0 w 474"/>
                <a:gd name="T7" fmla="*/ 0 h 357"/>
                <a:gd name="T8" fmla="*/ 0 w 474"/>
                <a:gd name="T9" fmla="*/ 0 h 357"/>
                <a:gd name="T10" fmla="*/ 0 w 474"/>
                <a:gd name="T11" fmla="*/ 0 h 357"/>
                <a:gd name="T12" fmla="*/ 0 w 474"/>
                <a:gd name="T13" fmla="*/ 0 h 357"/>
                <a:gd name="T14" fmla="*/ 0 w 474"/>
                <a:gd name="T15" fmla="*/ 0 h 357"/>
                <a:gd name="T16" fmla="*/ 0 w 474"/>
                <a:gd name="T17" fmla="*/ 0 h 357"/>
                <a:gd name="T18" fmla="*/ 0 w 474"/>
                <a:gd name="T19" fmla="*/ 0 h 357"/>
                <a:gd name="T20" fmla="*/ 0 w 474"/>
                <a:gd name="T21" fmla="*/ 0 h 357"/>
                <a:gd name="T22" fmla="*/ 0 w 474"/>
                <a:gd name="T23" fmla="*/ 0 h 357"/>
                <a:gd name="T24" fmla="*/ 0 w 474"/>
                <a:gd name="T25" fmla="*/ 0 h 357"/>
                <a:gd name="T26" fmla="*/ 0 w 474"/>
                <a:gd name="T27" fmla="*/ 0 h 357"/>
                <a:gd name="T28" fmla="*/ 0 w 474"/>
                <a:gd name="T29" fmla="*/ 0 h 357"/>
                <a:gd name="T30" fmla="*/ 0 w 474"/>
                <a:gd name="T31" fmla="*/ 0 h 357"/>
                <a:gd name="T32" fmla="*/ 0 w 474"/>
                <a:gd name="T33" fmla="*/ 0 h 357"/>
                <a:gd name="T34" fmla="*/ 0 w 474"/>
                <a:gd name="T35" fmla="*/ 0 h 357"/>
                <a:gd name="T36" fmla="*/ 0 w 474"/>
                <a:gd name="T37" fmla="*/ 0 h 357"/>
                <a:gd name="T38" fmla="*/ 0 w 474"/>
                <a:gd name="T39" fmla="*/ 0 h 357"/>
                <a:gd name="T40" fmla="*/ 0 w 474"/>
                <a:gd name="T41" fmla="*/ 0 h 357"/>
                <a:gd name="T42" fmla="*/ 0 w 474"/>
                <a:gd name="T43" fmla="*/ 0 h 357"/>
                <a:gd name="T44" fmla="*/ 0 w 474"/>
                <a:gd name="T45" fmla="*/ 0 h 357"/>
                <a:gd name="T46" fmla="*/ 0 w 474"/>
                <a:gd name="T47" fmla="*/ 0 h 357"/>
                <a:gd name="T48" fmla="*/ 0 w 474"/>
                <a:gd name="T49" fmla="*/ 0 h 357"/>
                <a:gd name="T50" fmla="*/ 0 w 474"/>
                <a:gd name="T51" fmla="*/ 0 h 357"/>
                <a:gd name="T52" fmla="*/ 0 w 474"/>
                <a:gd name="T53" fmla="*/ 0 h 357"/>
                <a:gd name="T54" fmla="*/ 0 w 474"/>
                <a:gd name="T55" fmla="*/ 0 h 357"/>
                <a:gd name="T56" fmla="*/ 0 w 474"/>
                <a:gd name="T57" fmla="*/ 0 h 357"/>
                <a:gd name="T58" fmla="*/ 0 w 474"/>
                <a:gd name="T59" fmla="*/ 0 h 357"/>
                <a:gd name="T60" fmla="*/ 0 w 474"/>
                <a:gd name="T61" fmla="*/ 0 h 357"/>
                <a:gd name="T62" fmla="*/ 0 w 474"/>
                <a:gd name="T63" fmla="*/ 0 h 357"/>
                <a:gd name="T64" fmla="*/ 0 w 474"/>
                <a:gd name="T65" fmla="*/ 0 h 357"/>
                <a:gd name="T66" fmla="*/ 0 w 474"/>
                <a:gd name="T67" fmla="*/ 0 h 357"/>
                <a:gd name="T68" fmla="*/ 0 w 474"/>
                <a:gd name="T69" fmla="*/ 0 h 357"/>
                <a:gd name="T70" fmla="*/ 0 w 474"/>
                <a:gd name="T71" fmla="*/ 0 h 357"/>
                <a:gd name="T72" fmla="*/ 0 w 474"/>
                <a:gd name="T73" fmla="*/ 0 h 357"/>
                <a:gd name="T74" fmla="*/ 0 w 474"/>
                <a:gd name="T75" fmla="*/ 0 h 357"/>
                <a:gd name="T76" fmla="*/ 0 w 474"/>
                <a:gd name="T77" fmla="*/ 0 h 357"/>
                <a:gd name="T78" fmla="*/ 0 w 474"/>
                <a:gd name="T79" fmla="*/ 0 h 357"/>
                <a:gd name="T80" fmla="*/ 0 w 474"/>
                <a:gd name="T81" fmla="*/ 0 h 357"/>
                <a:gd name="T82" fmla="*/ 0 w 474"/>
                <a:gd name="T83" fmla="*/ 0 h 357"/>
                <a:gd name="T84" fmla="*/ 0 w 474"/>
                <a:gd name="T85" fmla="*/ 0 h 3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4"/>
                <a:gd name="T130" fmla="*/ 0 h 357"/>
                <a:gd name="T131" fmla="*/ 474 w 474"/>
                <a:gd name="T132" fmla="*/ 357 h 3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4" h="357">
                  <a:moveTo>
                    <a:pt x="237" y="0"/>
                  </a:moveTo>
                  <a:lnTo>
                    <a:pt x="224" y="0"/>
                  </a:lnTo>
                  <a:lnTo>
                    <a:pt x="211" y="0"/>
                  </a:lnTo>
                  <a:lnTo>
                    <a:pt x="201" y="1"/>
                  </a:lnTo>
                  <a:lnTo>
                    <a:pt x="188" y="4"/>
                  </a:lnTo>
                  <a:lnTo>
                    <a:pt x="176" y="5"/>
                  </a:lnTo>
                  <a:lnTo>
                    <a:pt x="165" y="7"/>
                  </a:lnTo>
                  <a:lnTo>
                    <a:pt x="155" y="10"/>
                  </a:lnTo>
                  <a:lnTo>
                    <a:pt x="144" y="13"/>
                  </a:lnTo>
                  <a:lnTo>
                    <a:pt x="133" y="17"/>
                  </a:lnTo>
                  <a:lnTo>
                    <a:pt x="123" y="21"/>
                  </a:lnTo>
                  <a:lnTo>
                    <a:pt x="113" y="25"/>
                  </a:lnTo>
                  <a:lnTo>
                    <a:pt x="104" y="30"/>
                  </a:lnTo>
                  <a:lnTo>
                    <a:pt x="94" y="35"/>
                  </a:lnTo>
                  <a:lnTo>
                    <a:pt x="86" y="40"/>
                  </a:lnTo>
                  <a:lnTo>
                    <a:pt x="77" y="46"/>
                  </a:lnTo>
                  <a:lnTo>
                    <a:pt x="69" y="52"/>
                  </a:lnTo>
                  <a:lnTo>
                    <a:pt x="60" y="58"/>
                  </a:lnTo>
                  <a:lnTo>
                    <a:pt x="53" y="64"/>
                  </a:lnTo>
                  <a:lnTo>
                    <a:pt x="46" y="71"/>
                  </a:lnTo>
                  <a:lnTo>
                    <a:pt x="40" y="79"/>
                  </a:lnTo>
                  <a:lnTo>
                    <a:pt x="34" y="86"/>
                  </a:lnTo>
                  <a:lnTo>
                    <a:pt x="28" y="93"/>
                  </a:lnTo>
                  <a:lnTo>
                    <a:pt x="23" y="100"/>
                  </a:lnTo>
                  <a:lnTo>
                    <a:pt x="18" y="109"/>
                  </a:lnTo>
                  <a:lnTo>
                    <a:pt x="13" y="116"/>
                  </a:lnTo>
                  <a:lnTo>
                    <a:pt x="9" y="125"/>
                  </a:lnTo>
                  <a:lnTo>
                    <a:pt x="7" y="133"/>
                  </a:lnTo>
                  <a:lnTo>
                    <a:pt x="3" y="142"/>
                  </a:lnTo>
                  <a:lnTo>
                    <a:pt x="2" y="151"/>
                  </a:lnTo>
                  <a:lnTo>
                    <a:pt x="1" y="160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1" y="196"/>
                  </a:lnTo>
                  <a:lnTo>
                    <a:pt x="2" y="204"/>
                  </a:lnTo>
                  <a:lnTo>
                    <a:pt x="3" y="214"/>
                  </a:lnTo>
                  <a:lnTo>
                    <a:pt x="7" y="223"/>
                  </a:lnTo>
                  <a:lnTo>
                    <a:pt x="9" y="231"/>
                  </a:lnTo>
                  <a:lnTo>
                    <a:pt x="13" y="240"/>
                  </a:lnTo>
                  <a:lnTo>
                    <a:pt x="18" y="247"/>
                  </a:lnTo>
                  <a:lnTo>
                    <a:pt x="23" y="255"/>
                  </a:lnTo>
                  <a:lnTo>
                    <a:pt x="28" y="263"/>
                  </a:lnTo>
                  <a:lnTo>
                    <a:pt x="34" y="271"/>
                  </a:lnTo>
                  <a:lnTo>
                    <a:pt x="40" y="278"/>
                  </a:lnTo>
                  <a:lnTo>
                    <a:pt x="46" y="284"/>
                  </a:lnTo>
                  <a:lnTo>
                    <a:pt x="53" y="292"/>
                  </a:lnTo>
                  <a:lnTo>
                    <a:pt x="60" y="298"/>
                  </a:lnTo>
                  <a:lnTo>
                    <a:pt x="69" y="304"/>
                  </a:lnTo>
                  <a:lnTo>
                    <a:pt x="77" y="310"/>
                  </a:lnTo>
                  <a:lnTo>
                    <a:pt x="86" y="316"/>
                  </a:lnTo>
                  <a:lnTo>
                    <a:pt x="94" y="321"/>
                  </a:lnTo>
                  <a:lnTo>
                    <a:pt x="104" y="325"/>
                  </a:lnTo>
                  <a:lnTo>
                    <a:pt x="113" y="330"/>
                  </a:lnTo>
                  <a:lnTo>
                    <a:pt x="123" y="335"/>
                  </a:lnTo>
                  <a:lnTo>
                    <a:pt x="133" y="339"/>
                  </a:lnTo>
                  <a:lnTo>
                    <a:pt x="144" y="342"/>
                  </a:lnTo>
                  <a:lnTo>
                    <a:pt x="155" y="346"/>
                  </a:lnTo>
                  <a:lnTo>
                    <a:pt x="165" y="348"/>
                  </a:lnTo>
                  <a:lnTo>
                    <a:pt x="176" y="351"/>
                  </a:lnTo>
                  <a:lnTo>
                    <a:pt x="188" y="353"/>
                  </a:lnTo>
                  <a:lnTo>
                    <a:pt x="201" y="354"/>
                  </a:lnTo>
                  <a:lnTo>
                    <a:pt x="211" y="356"/>
                  </a:lnTo>
                  <a:lnTo>
                    <a:pt x="224" y="356"/>
                  </a:lnTo>
                  <a:lnTo>
                    <a:pt x="237" y="357"/>
                  </a:lnTo>
                  <a:lnTo>
                    <a:pt x="249" y="356"/>
                  </a:lnTo>
                  <a:lnTo>
                    <a:pt x="261" y="356"/>
                  </a:lnTo>
                  <a:lnTo>
                    <a:pt x="272" y="354"/>
                  </a:lnTo>
                  <a:lnTo>
                    <a:pt x="284" y="353"/>
                  </a:lnTo>
                  <a:lnTo>
                    <a:pt x="296" y="351"/>
                  </a:lnTo>
                  <a:lnTo>
                    <a:pt x="307" y="348"/>
                  </a:lnTo>
                  <a:lnTo>
                    <a:pt x="318" y="346"/>
                  </a:lnTo>
                  <a:lnTo>
                    <a:pt x="329" y="342"/>
                  </a:lnTo>
                  <a:lnTo>
                    <a:pt x="340" y="339"/>
                  </a:lnTo>
                  <a:lnTo>
                    <a:pt x="349" y="335"/>
                  </a:lnTo>
                  <a:lnTo>
                    <a:pt x="359" y="330"/>
                  </a:lnTo>
                  <a:lnTo>
                    <a:pt x="369" y="325"/>
                  </a:lnTo>
                  <a:lnTo>
                    <a:pt x="378" y="321"/>
                  </a:lnTo>
                  <a:lnTo>
                    <a:pt x="388" y="316"/>
                  </a:lnTo>
                  <a:lnTo>
                    <a:pt x="396" y="310"/>
                  </a:lnTo>
                  <a:lnTo>
                    <a:pt x="404" y="304"/>
                  </a:lnTo>
                  <a:lnTo>
                    <a:pt x="412" y="298"/>
                  </a:lnTo>
                  <a:lnTo>
                    <a:pt x="419" y="292"/>
                  </a:lnTo>
                  <a:lnTo>
                    <a:pt x="427" y="284"/>
                  </a:lnTo>
                  <a:lnTo>
                    <a:pt x="433" y="278"/>
                  </a:lnTo>
                  <a:lnTo>
                    <a:pt x="440" y="271"/>
                  </a:lnTo>
                  <a:lnTo>
                    <a:pt x="445" y="263"/>
                  </a:lnTo>
                  <a:lnTo>
                    <a:pt x="451" y="255"/>
                  </a:lnTo>
                  <a:lnTo>
                    <a:pt x="456" y="247"/>
                  </a:lnTo>
                  <a:lnTo>
                    <a:pt x="459" y="240"/>
                  </a:lnTo>
                  <a:lnTo>
                    <a:pt x="463" y="231"/>
                  </a:lnTo>
                  <a:lnTo>
                    <a:pt x="467" y="223"/>
                  </a:lnTo>
                  <a:lnTo>
                    <a:pt x="469" y="214"/>
                  </a:lnTo>
                  <a:lnTo>
                    <a:pt x="471" y="204"/>
                  </a:lnTo>
                  <a:lnTo>
                    <a:pt x="473" y="196"/>
                  </a:lnTo>
                  <a:lnTo>
                    <a:pt x="474" y="188"/>
                  </a:lnTo>
                  <a:lnTo>
                    <a:pt x="474" y="178"/>
                  </a:lnTo>
                  <a:lnTo>
                    <a:pt x="474" y="168"/>
                  </a:lnTo>
                  <a:lnTo>
                    <a:pt x="473" y="160"/>
                  </a:lnTo>
                  <a:lnTo>
                    <a:pt x="471" y="151"/>
                  </a:lnTo>
                  <a:lnTo>
                    <a:pt x="469" y="142"/>
                  </a:lnTo>
                  <a:lnTo>
                    <a:pt x="467" y="133"/>
                  </a:lnTo>
                  <a:lnTo>
                    <a:pt x="463" y="125"/>
                  </a:lnTo>
                  <a:lnTo>
                    <a:pt x="459" y="116"/>
                  </a:lnTo>
                  <a:lnTo>
                    <a:pt x="456" y="109"/>
                  </a:lnTo>
                  <a:lnTo>
                    <a:pt x="451" y="100"/>
                  </a:lnTo>
                  <a:lnTo>
                    <a:pt x="445" y="93"/>
                  </a:lnTo>
                  <a:lnTo>
                    <a:pt x="440" y="86"/>
                  </a:lnTo>
                  <a:lnTo>
                    <a:pt x="433" y="79"/>
                  </a:lnTo>
                  <a:lnTo>
                    <a:pt x="427" y="71"/>
                  </a:lnTo>
                  <a:lnTo>
                    <a:pt x="419" y="64"/>
                  </a:lnTo>
                  <a:lnTo>
                    <a:pt x="412" y="58"/>
                  </a:lnTo>
                  <a:lnTo>
                    <a:pt x="404" y="52"/>
                  </a:lnTo>
                  <a:lnTo>
                    <a:pt x="396" y="46"/>
                  </a:lnTo>
                  <a:lnTo>
                    <a:pt x="388" y="40"/>
                  </a:lnTo>
                  <a:lnTo>
                    <a:pt x="378" y="35"/>
                  </a:lnTo>
                  <a:lnTo>
                    <a:pt x="369" y="30"/>
                  </a:lnTo>
                  <a:lnTo>
                    <a:pt x="359" y="25"/>
                  </a:lnTo>
                  <a:lnTo>
                    <a:pt x="349" y="21"/>
                  </a:lnTo>
                  <a:lnTo>
                    <a:pt x="340" y="17"/>
                  </a:lnTo>
                  <a:lnTo>
                    <a:pt x="329" y="13"/>
                  </a:lnTo>
                  <a:lnTo>
                    <a:pt x="318" y="10"/>
                  </a:lnTo>
                  <a:lnTo>
                    <a:pt x="307" y="7"/>
                  </a:lnTo>
                  <a:lnTo>
                    <a:pt x="296" y="5"/>
                  </a:lnTo>
                  <a:lnTo>
                    <a:pt x="284" y="4"/>
                  </a:lnTo>
                  <a:lnTo>
                    <a:pt x="272" y="1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6"/>
            <p:cNvSpPr>
              <a:spLocks/>
            </p:cNvSpPr>
            <p:nvPr/>
          </p:nvSpPr>
          <p:spPr bwMode="auto">
            <a:xfrm>
              <a:off x="2831" y="1941"/>
              <a:ext cx="24" cy="279"/>
            </a:xfrm>
            <a:custGeom>
              <a:avLst/>
              <a:gdLst>
                <a:gd name="T0" fmla="*/ 0 w 92"/>
                <a:gd name="T1" fmla="*/ 0 h 1161"/>
                <a:gd name="T2" fmla="*/ 0 w 92"/>
                <a:gd name="T3" fmla="*/ 0 h 1161"/>
                <a:gd name="T4" fmla="*/ 0 w 92"/>
                <a:gd name="T5" fmla="*/ 0 h 1161"/>
                <a:gd name="T6" fmla="*/ 0 w 92"/>
                <a:gd name="T7" fmla="*/ 0 h 1161"/>
                <a:gd name="T8" fmla="*/ 0 w 92"/>
                <a:gd name="T9" fmla="*/ 0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1"/>
                <a:gd name="T17" fmla="*/ 92 w 92"/>
                <a:gd name="T18" fmla="*/ 1161 h 1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1">
                  <a:moveTo>
                    <a:pt x="0" y="1161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E1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7"/>
            <p:cNvSpPr>
              <a:spLocks noChangeShapeType="1"/>
            </p:cNvSpPr>
            <p:nvPr/>
          </p:nvSpPr>
          <p:spPr bwMode="auto">
            <a:xfrm flipV="1">
              <a:off x="2831" y="2174"/>
              <a:ext cx="24" cy="46"/>
            </a:xfrm>
            <a:prstGeom prst="line">
              <a:avLst/>
            </a:prstGeom>
            <a:noFill/>
            <a:ln w="0">
              <a:solidFill>
                <a:srgbClr val="E1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8"/>
            <p:cNvSpPr>
              <a:spLocks/>
            </p:cNvSpPr>
            <p:nvPr/>
          </p:nvSpPr>
          <p:spPr bwMode="auto">
            <a:xfrm>
              <a:off x="2186" y="1941"/>
              <a:ext cx="669" cy="22"/>
            </a:xfrm>
            <a:custGeom>
              <a:avLst/>
              <a:gdLst>
                <a:gd name="T0" fmla="*/ 0 w 2591"/>
                <a:gd name="T1" fmla="*/ 0 h 92"/>
                <a:gd name="T2" fmla="*/ 0 w 2591"/>
                <a:gd name="T3" fmla="*/ 0 h 92"/>
                <a:gd name="T4" fmla="*/ 0 w 2591"/>
                <a:gd name="T5" fmla="*/ 0 h 92"/>
                <a:gd name="T6" fmla="*/ 0 w 2591"/>
                <a:gd name="T7" fmla="*/ 0 h 92"/>
                <a:gd name="T8" fmla="*/ 0 w 259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1"/>
                <a:gd name="T16" fmla="*/ 0 h 92"/>
                <a:gd name="T17" fmla="*/ 2591 w 259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1" h="92">
                  <a:moveTo>
                    <a:pt x="2499" y="92"/>
                  </a:moveTo>
                  <a:lnTo>
                    <a:pt x="0" y="92"/>
                  </a:lnTo>
                  <a:lnTo>
                    <a:pt x="323" y="0"/>
                  </a:lnTo>
                  <a:lnTo>
                    <a:pt x="2591" y="0"/>
                  </a:lnTo>
                  <a:lnTo>
                    <a:pt x="2499" y="92"/>
                  </a:lnTo>
                  <a:close/>
                </a:path>
              </a:pathLst>
            </a:custGeom>
            <a:solidFill>
              <a:srgbClr val="98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9"/>
            <p:cNvSpPr>
              <a:spLocks noChangeShapeType="1"/>
            </p:cNvSpPr>
            <p:nvPr/>
          </p:nvSpPr>
          <p:spPr bwMode="auto">
            <a:xfrm flipV="1">
              <a:off x="2831" y="1941"/>
              <a:ext cx="24" cy="22"/>
            </a:xfrm>
            <a:prstGeom prst="line">
              <a:avLst/>
            </a:prstGeom>
            <a:noFill/>
            <a:ln w="0">
              <a:solidFill>
                <a:srgbClr val="98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2186" y="1963"/>
              <a:ext cx="645" cy="257"/>
            </a:xfrm>
            <a:prstGeom prst="rect">
              <a:avLst/>
            </a:prstGeom>
            <a:solidFill>
              <a:srgbClr val="C4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21"/>
            <p:cNvSpPr>
              <a:spLocks noChangeShapeType="1"/>
            </p:cNvSpPr>
            <p:nvPr/>
          </p:nvSpPr>
          <p:spPr bwMode="auto">
            <a:xfrm>
              <a:off x="2186" y="1963"/>
              <a:ext cx="1" cy="257"/>
            </a:xfrm>
            <a:prstGeom prst="line">
              <a:avLst/>
            </a:prstGeom>
            <a:noFill/>
            <a:ln w="4763">
              <a:solidFill>
                <a:srgbClr val="D6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22"/>
            <p:cNvSpPr>
              <a:spLocks noChangeShapeType="1"/>
            </p:cNvSpPr>
            <p:nvPr/>
          </p:nvSpPr>
          <p:spPr bwMode="auto">
            <a:xfrm>
              <a:off x="2186" y="2220"/>
              <a:ext cx="645" cy="1"/>
            </a:xfrm>
            <a:prstGeom prst="line">
              <a:avLst/>
            </a:prstGeom>
            <a:noFill/>
            <a:ln w="4763">
              <a:solidFill>
                <a:srgbClr val="B7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23"/>
            <p:cNvSpPr>
              <a:spLocks noChangeShapeType="1"/>
            </p:cNvSpPr>
            <p:nvPr/>
          </p:nvSpPr>
          <p:spPr bwMode="auto">
            <a:xfrm flipV="1">
              <a:off x="2831" y="1963"/>
              <a:ext cx="1" cy="257"/>
            </a:xfrm>
            <a:prstGeom prst="line">
              <a:avLst/>
            </a:prstGeom>
            <a:noFill/>
            <a:ln w="4763">
              <a:solidFill>
                <a:srgbClr val="EA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24"/>
            <p:cNvSpPr>
              <a:spLocks noChangeShapeType="1"/>
            </p:cNvSpPr>
            <p:nvPr/>
          </p:nvSpPr>
          <p:spPr bwMode="auto">
            <a:xfrm flipH="1">
              <a:off x="2186" y="1963"/>
              <a:ext cx="645" cy="0"/>
            </a:xfrm>
            <a:prstGeom prst="line">
              <a:avLst/>
            </a:prstGeom>
            <a:noFill/>
            <a:ln w="4763">
              <a:solidFill>
                <a:srgbClr val="B7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5"/>
            <p:cNvSpPr>
              <a:spLocks noChangeArrowheads="1"/>
            </p:cNvSpPr>
            <p:nvPr/>
          </p:nvSpPr>
          <p:spPr bwMode="auto">
            <a:xfrm>
              <a:off x="2297" y="2030"/>
              <a:ext cx="4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Project</a:t>
              </a:r>
              <a:endParaRPr lang="de-DE" sz="1400"/>
            </a:p>
          </p:txBody>
        </p:sp>
        <p:sp>
          <p:nvSpPr>
            <p:cNvPr id="235" name="Freeform 26"/>
            <p:cNvSpPr>
              <a:spLocks/>
            </p:cNvSpPr>
            <p:nvPr/>
          </p:nvSpPr>
          <p:spPr bwMode="auto">
            <a:xfrm>
              <a:off x="2125" y="1934"/>
              <a:ext cx="123" cy="86"/>
            </a:xfrm>
            <a:custGeom>
              <a:avLst/>
              <a:gdLst>
                <a:gd name="T0" fmla="*/ 0 w 474"/>
                <a:gd name="T1" fmla="*/ 0 h 357"/>
                <a:gd name="T2" fmla="*/ 0 w 474"/>
                <a:gd name="T3" fmla="*/ 0 h 357"/>
                <a:gd name="T4" fmla="*/ 0 w 474"/>
                <a:gd name="T5" fmla="*/ 0 h 357"/>
                <a:gd name="T6" fmla="*/ 0 w 474"/>
                <a:gd name="T7" fmla="*/ 0 h 357"/>
                <a:gd name="T8" fmla="*/ 0 w 474"/>
                <a:gd name="T9" fmla="*/ 0 h 357"/>
                <a:gd name="T10" fmla="*/ 0 w 474"/>
                <a:gd name="T11" fmla="*/ 0 h 357"/>
                <a:gd name="T12" fmla="*/ 0 w 474"/>
                <a:gd name="T13" fmla="*/ 0 h 357"/>
                <a:gd name="T14" fmla="*/ 0 w 474"/>
                <a:gd name="T15" fmla="*/ 0 h 357"/>
                <a:gd name="T16" fmla="*/ 0 w 474"/>
                <a:gd name="T17" fmla="*/ 0 h 357"/>
                <a:gd name="T18" fmla="*/ 0 w 474"/>
                <a:gd name="T19" fmla="*/ 0 h 357"/>
                <a:gd name="T20" fmla="*/ 0 w 474"/>
                <a:gd name="T21" fmla="*/ 0 h 357"/>
                <a:gd name="T22" fmla="*/ 0 w 474"/>
                <a:gd name="T23" fmla="*/ 0 h 357"/>
                <a:gd name="T24" fmla="*/ 0 w 474"/>
                <a:gd name="T25" fmla="*/ 0 h 357"/>
                <a:gd name="T26" fmla="*/ 0 w 474"/>
                <a:gd name="T27" fmla="*/ 0 h 357"/>
                <a:gd name="T28" fmla="*/ 0 w 474"/>
                <a:gd name="T29" fmla="*/ 0 h 357"/>
                <a:gd name="T30" fmla="*/ 0 w 474"/>
                <a:gd name="T31" fmla="*/ 0 h 357"/>
                <a:gd name="T32" fmla="*/ 0 w 474"/>
                <a:gd name="T33" fmla="*/ 0 h 357"/>
                <a:gd name="T34" fmla="*/ 0 w 474"/>
                <a:gd name="T35" fmla="*/ 0 h 357"/>
                <a:gd name="T36" fmla="*/ 0 w 474"/>
                <a:gd name="T37" fmla="*/ 0 h 357"/>
                <a:gd name="T38" fmla="*/ 0 w 474"/>
                <a:gd name="T39" fmla="*/ 0 h 357"/>
                <a:gd name="T40" fmla="*/ 0 w 474"/>
                <a:gd name="T41" fmla="*/ 0 h 357"/>
                <a:gd name="T42" fmla="*/ 0 w 474"/>
                <a:gd name="T43" fmla="*/ 0 h 357"/>
                <a:gd name="T44" fmla="*/ 0 w 474"/>
                <a:gd name="T45" fmla="*/ 0 h 357"/>
                <a:gd name="T46" fmla="*/ 0 w 474"/>
                <a:gd name="T47" fmla="*/ 0 h 357"/>
                <a:gd name="T48" fmla="*/ 0 w 474"/>
                <a:gd name="T49" fmla="*/ 0 h 357"/>
                <a:gd name="T50" fmla="*/ 0 w 474"/>
                <a:gd name="T51" fmla="*/ 0 h 357"/>
                <a:gd name="T52" fmla="*/ 0 w 474"/>
                <a:gd name="T53" fmla="*/ 0 h 357"/>
                <a:gd name="T54" fmla="*/ 0 w 474"/>
                <a:gd name="T55" fmla="*/ 0 h 357"/>
                <a:gd name="T56" fmla="*/ 0 w 474"/>
                <a:gd name="T57" fmla="*/ 0 h 357"/>
                <a:gd name="T58" fmla="*/ 0 w 474"/>
                <a:gd name="T59" fmla="*/ 0 h 357"/>
                <a:gd name="T60" fmla="*/ 0 w 474"/>
                <a:gd name="T61" fmla="*/ 0 h 357"/>
                <a:gd name="T62" fmla="*/ 0 w 474"/>
                <a:gd name="T63" fmla="*/ 0 h 357"/>
                <a:gd name="T64" fmla="*/ 0 w 474"/>
                <a:gd name="T65" fmla="*/ 0 h 357"/>
                <a:gd name="T66" fmla="*/ 0 w 474"/>
                <a:gd name="T67" fmla="*/ 0 h 357"/>
                <a:gd name="T68" fmla="*/ 0 w 474"/>
                <a:gd name="T69" fmla="*/ 0 h 357"/>
                <a:gd name="T70" fmla="*/ 0 w 474"/>
                <a:gd name="T71" fmla="*/ 0 h 357"/>
                <a:gd name="T72" fmla="*/ 0 w 474"/>
                <a:gd name="T73" fmla="*/ 0 h 357"/>
                <a:gd name="T74" fmla="*/ 0 w 474"/>
                <a:gd name="T75" fmla="*/ 0 h 357"/>
                <a:gd name="T76" fmla="*/ 0 w 474"/>
                <a:gd name="T77" fmla="*/ 0 h 357"/>
                <a:gd name="T78" fmla="*/ 0 w 474"/>
                <a:gd name="T79" fmla="*/ 0 h 357"/>
                <a:gd name="T80" fmla="*/ 0 w 474"/>
                <a:gd name="T81" fmla="*/ 0 h 357"/>
                <a:gd name="T82" fmla="*/ 0 w 474"/>
                <a:gd name="T83" fmla="*/ 0 h 357"/>
                <a:gd name="T84" fmla="*/ 0 w 474"/>
                <a:gd name="T85" fmla="*/ 0 h 3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4"/>
                <a:gd name="T130" fmla="*/ 0 h 357"/>
                <a:gd name="T131" fmla="*/ 474 w 474"/>
                <a:gd name="T132" fmla="*/ 357 h 3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4" h="357">
                  <a:moveTo>
                    <a:pt x="237" y="0"/>
                  </a:moveTo>
                  <a:lnTo>
                    <a:pt x="224" y="0"/>
                  </a:lnTo>
                  <a:lnTo>
                    <a:pt x="211" y="0"/>
                  </a:lnTo>
                  <a:lnTo>
                    <a:pt x="201" y="1"/>
                  </a:lnTo>
                  <a:lnTo>
                    <a:pt x="188" y="4"/>
                  </a:lnTo>
                  <a:lnTo>
                    <a:pt x="176" y="5"/>
                  </a:lnTo>
                  <a:lnTo>
                    <a:pt x="165" y="7"/>
                  </a:lnTo>
                  <a:lnTo>
                    <a:pt x="155" y="10"/>
                  </a:lnTo>
                  <a:lnTo>
                    <a:pt x="144" y="13"/>
                  </a:lnTo>
                  <a:lnTo>
                    <a:pt x="133" y="17"/>
                  </a:lnTo>
                  <a:lnTo>
                    <a:pt x="123" y="21"/>
                  </a:lnTo>
                  <a:lnTo>
                    <a:pt x="113" y="25"/>
                  </a:lnTo>
                  <a:lnTo>
                    <a:pt x="104" y="30"/>
                  </a:lnTo>
                  <a:lnTo>
                    <a:pt x="94" y="35"/>
                  </a:lnTo>
                  <a:lnTo>
                    <a:pt x="86" y="40"/>
                  </a:lnTo>
                  <a:lnTo>
                    <a:pt x="77" y="46"/>
                  </a:lnTo>
                  <a:lnTo>
                    <a:pt x="69" y="52"/>
                  </a:lnTo>
                  <a:lnTo>
                    <a:pt x="60" y="58"/>
                  </a:lnTo>
                  <a:lnTo>
                    <a:pt x="53" y="64"/>
                  </a:lnTo>
                  <a:lnTo>
                    <a:pt x="46" y="71"/>
                  </a:lnTo>
                  <a:lnTo>
                    <a:pt x="40" y="79"/>
                  </a:lnTo>
                  <a:lnTo>
                    <a:pt x="34" y="86"/>
                  </a:lnTo>
                  <a:lnTo>
                    <a:pt x="28" y="93"/>
                  </a:lnTo>
                  <a:lnTo>
                    <a:pt x="23" y="100"/>
                  </a:lnTo>
                  <a:lnTo>
                    <a:pt x="18" y="109"/>
                  </a:lnTo>
                  <a:lnTo>
                    <a:pt x="13" y="116"/>
                  </a:lnTo>
                  <a:lnTo>
                    <a:pt x="9" y="125"/>
                  </a:lnTo>
                  <a:lnTo>
                    <a:pt x="7" y="133"/>
                  </a:lnTo>
                  <a:lnTo>
                    <a:pt x="3" y="142"/>
                  </a:lnTo>
                  <a:lnTo>
                    <a:pt x="2" y="151"/>
                  </a:lnTo>
                  <a:lnTo>
                    <a:pt x="1" y="160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1" y="196"/>
                  </a:lnTo>
                  <a:lnTo>
                    <a:pt x="2" y="204"/>
                  </a:lnTo>
                  <a:lnTo>
                    <a:pt x="3" y="214"/>
                  </a:lnTo>
                  <a:lnTo>
                    <a:pt x="7" y="223"/>
                  </a:lnTo>
                  <a:lnTo>
                    <a:pt x="9" y="231"/>
                  </a:lnTo>
                  <a:lnTo>
                    <a:pt x="13" y="240"/>
                  </a:lnTo>
                  <a:lnTo>
                    <a:pt x="18" y="247"/>
                  </a:lnTo>
                  <a:lnTo>
                    <a:pt x="23" y="255"/>
                  </a:lnTo>
                  <a:lnTo>
                    <a:pt x="28" y="263"/>
                  </a:lnTo>
                  <a:lnTo>
                    <a:pt x="34" y="271"/>
                  </a:lnTo>
                  <a:lnTo>
                    <a:pt x="40" y="278"/>
                  </a:lnTo>
                  <a:lnTo>
                    <a:pt x="46" y="284"/>
                  </a:lnTo>
                  <a:lnTo>
                    <a:pt x="53" y="292"/>
                  </a:lnTo>
                  <a:lnTo>
                    <a:pt x="60" y="298"/>
                  </a:lnTo>
                  <a:lnTo>
                    <a:pt x="69" y="304"/>
                  </a:lnTo>
                  <a:lnTo>
                    <a:pt x="77" y="310"/>
                  </a:lnTo>
                  <a:lnTo>
                    <a:pt x="86" y="316"/>
                  </a:lnTo>
                  <a:lnTo>
                    <a:pt x="94" y="321"/>
                  </a:lnTo>
                  <a:lnTo>
                    <a:pt x="104" y="325"/>
                  </a:lnTo>
                  <a:lnTo>
                    <a:pt x="113" y="330"/>
                  </a:lnTo>
                  <a:lnTo>
                    <a:pt x="123" y="335"/>
                  </a:lnTo>
                  <a:lnTo>
                    <a:pt x="133" y="339"/>
                  </a:lnTo>
                  <a:lnTo>
                    <a:pt x="144" y="342"/>
                  </a:lnTo>
                  <a:lnTo>
                    <a:pt x="155" y="346"/>
                  </a:lnTo>
                  <a:lnTo>
                    <a:pt x="165" y="348"/>
                  </a:lnTo>
                  <a:lnTo>
                    <a:pt x="176" y="351"/>
                  </a:lnTo>
                  <a:lnTo>
                    <a:pt x="188" y="353"/>
                  </a:lnTo>
                  <a:lnTo>
                    <a:pt x="201" y="354"/>
                  </a:lnTo>
                  <a:lnTo>
                    <a:pt x="211" y="356"/>
                  </a:lnTo>
                  <a:lnTo>
                    <a:pt x="224" y="356"/>
                  </a:lnTo>
                  <a:lnTo>
                    <a:pt x="237" y="357"/>
                  </a:lnTo>
                  <a:lnTo>
                    <a:pt x="249" y="356"/>
                  </a:lnTo>
                  <a:lnTo>
                    <a:pt x="261" y="356"/>
                  </a:lnTo>
                  <a:lnTo>
                    <a:pt x="272" y="354"/>
                  </a:lnTo>
                  <a:lnTo>
                    <a:pt x="284" y="353"/>
                  </a:lnTo>
                  <a:lnTo>
                    <a:pt x="296" y="351"/>
                  </a:lnTo>
                  <a:lnTo>
                    <a:pt x="307" y="348"/>
                  </a:lnTo>
                  <a:lnTo>
                    <a:pt x="318" y="346"/>
                  </a:lnTo>
                  <a:lnTo>
                    <a:pt x="329" y="342"/>
                  </a:lnTo>
                  <a:lnTo>
                    <a:pt x="340" y="339"/>
                  </a:lnTo>
                  <a:lnTo>
                    <a:pt x="349" y="335"/>
                  </a:lnTo>
                  <a:lnTo>
                    <a:pt x="359" y="330"/>
                  </a:lnTo>
                  <a:lnTo>
                    <a:pt x="369" y="325"/>
                  </a:lnTo>
                  <a:lnTo>
                    <a:pt x="378" y="321"/>
                  </a:lnTo>
                  <a:lnTo>
                    <a:pt x="388" y="316"/>
                  </a:lnTo>
                  <a:lnTo>
                    <a:pt x="396" y="310"/>
                  </a:lnTo>
                  <a:lnTo>
                    <a:pt x="404" y="304"/>
                  </a:lnTo>
                  <a:lnTo>
                    <a:pt x="412" y="298"/>
                  </a:lnTo>
                  <a:lnTo>
                    <a:pt x="419" y="292"/>
                  </a:lnTo>
                  <a:lnTo>
                    <a:pt x="427" y="284"/>
                  </a:lnTo>
                  <a:lnTo>
                    <a:pt x="433" y="278"/>
                  </a:lnTo>
                  <a:lnTo>
                    <a:pt x="440" y="271"/>
                  </a:lnTo>
                  <a:lnTo>
                    <a:pt x="445" y="263"/>
                  </a:lnTo>
                  <a:lnTo>
                    <a:pt x="451" y="255"/>
                  </a:lnTo>
                  <a:lnTo>
                    <a:pt x="456" y="247"/>
                  </a:lnTo>
                  <a:lnTo>
                    <a:pt x="459" y="240"/>
                  </a:lnTo>
                  <a:lnTo>
                    <a:pt x="463" y="231"/>
                  </a:lnTo>
                  <a:lnTo>
                    <a:pt x="467" y="223"/>
                  </a:lnTo>
                  <a:lnTo>
                    <a:pt x="469" y="214"/>
                  </a:lnTo>
                  <a:lnTo>
                    <a:pt x="471" y="204"/>
                  </a:lnTo>
                  <a:lnTo>
                    <a:pt x="473" y="196"/>
                  </a:lnTo>
                  <a:lnTo>
                    <a:pt x="474" y="188"/>
                  </a:lnTo>
                  <a:lnTo>
                    <a:pt x="474" y="178"/>
                  </a:lnTo>
                  <a:lnTo>
                    <a:pt x="474" y="168"/>
                  </a:lnTo>
                  <a:lnTo>
                    <a:pt x="473" y="160"/>
                  </a:lnTo>
                  <a:lnTo>
                    <a:pt x="471" y="151"/>
                  </a:lnTo>
                  <a:lnTo>
                    <a:pt x="469" y="142"/>
                  </a:lnTo>
                  <a:lnTo>
                    <a:pt x="467" y="133"/>
                  </a:lnTo>
                  <a:lnTo>
                    <a:pt x="463" y="125"/>
                  </a:lnTo>
                  <a:lnTo>
                    <a:pt x="459" y="116"/>
                  </a:lnTo>
                  <a:lnTo>
                    <a:pt x="456" y="109"/>
                  </a:lnTo>
                  <a:lnTo>
                    <a:pt x="451" y="100"/>
                  </a:lnTo>
                  <a:lnTo>
                    <a:pt x="445" y="93"/>
                  </a:lnTo>
                  <a:lnTo>
                    <a:pt x="440" y="86"/>
                  </a:lnTo>
                  <a:lnTo>
                    <a:pt x="433" y="79"/>
                  </a:lnTo>
                  <a:lnTo>
                    <a:pt x="427" y="71"/>
                  </a:lnTo>
                  <a:lnTo>
                    <a:pt x="419" y="64"/>
                  </a:lnTo>
                  <a:lnTo>
                    <a:pt x="412" y="58"/>
                  </a:lnTo>
                  <a:lnTo>
                    <a:pt x="404" y="52"/>
                  </a:lnTo>
                  <a:lnTo>
                    <a:pt x="396" y="46"/>
                  </a:lnTo>
                  <a:lnTo>
                    <a:pt x="388" y="40"/>
                  </a:lnTo>
                  <a:lnTo>
                    <a:pt x="378" y="35"/>
                  </a:lnTo>
                  <a:lnTo>
                    <a:pt x="369" y="30"/>
                  </a:lnTo>
                  <a:lnTo>
                    <a:pt x="359" y="25"/>
                  </a:lnTo>
                  <a:lnTo>
                    <a:pt x="349" y="21"/>
                  </a:lnTo>
                  <a:lnTo>
                    <a:pt x="340" y="17"/>
                  </a:lnTo>
                  <a:lnTo>
                    <a:pt x="329" y="13"/>
                  </a:lnTo>
                  <a:lnTo>
                    <a:pt x="318" y="10"/>
                  </a:lnTo>
                  <a:lnTo>
                    <a:pt x="307" y="7"/>
                  </a:lnTo>
                  <a:lnTo>
                    <a:pt x="296" y="5"/>
                  </a:lnTo>
                  <a:lnTo>
                    <a:pt x="284" y="4"/>
                  </a:lnTo>
                  <a:lnTo>
                    <a:pt x="272" y="1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7"/>
            <p:cNvSpPr>
              <a:spLocks/>
            </p:cNvSpPr>
            <p:nvPr/>
          </p:nvSpPr>
          <p:spPr bwMode="auto">
            <a:xfrm>
              <a:off x="2831" y="1941"/>
              <a:ext cx="24" cy="279"/>
            </a:xfrm>
            <a:custGeom>
              <a:avLst/>
              <a:gdLst>
                <a:gd name="T0" fmla="*/ 0 w 92"/>
                <a:gd name="T1" fmla="*/ 0 h 1161"/>
                <a:gd name="T2" fmla="*/ 0 w 92"/>
                <a:gd name="T3" fmla="*/ 0 h 1161"/>
                <a:gd name="T4" fmla="*/ 0 w 92"/>
                <a:gd name="T5" fmla="*/ 0 h 1161"/>
                <a:gd name="T6" fmla="*/ 0 w 92"/>
                <a:gd name="T7" fmla="*/ 0 h 1161"/>
                <a:gd name="T8" fmla="*/ 0 w 92"/>
                <a:gd name="T9" fmla="*/ 0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1"/>
                <a:gd name="T17" fmla="*/ 92 w 92"/>
                <a:gd name="T18" fmla="*/ 1161 h 1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1">
                  <a:moveTo>
                    <a:pt x="0" y="1161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E1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28"/>
            <p:cNvSpPr>
              <a:spLocks noChangeShapeType="1"/>
            </p:cNvSpPr>
            <p:nvPr/>
          </p:nvSpPr>
          <p:spPr bwMode="auto">
            <a:xfrm flipV="1">
              <a:off x="2831" y="2174"/>
              <a:ext cx="24" cy="46"/>
            </a:xfrm>
            <a:prstGeom prst="line">
              <a:avLst/>
            </a:prstGeom>
            <a:noFill/>
            <a:ln w="0">
              <a:solidFill>
                <a:srgbClr val="E1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9"/>
            <p:cNvSpPr>
              <a:spLocks/>
            </p:cNvSpPr>
            <p:nvPr/>
          </p:nvSpPr>
          <p:spPr bwMode="auto">
            <a:xfrm>
              <a:off x="2186" y="1941"/>
              <a:ext cx="669" cy="22"/>
            </a:xfrm>
            <a:custGeom>
              <a:avLst/>
              <a:gdLst>
                <a:gd name="T0" fmla="*/ 0 w 2591"/>
                <a:gd name="T1" fmla="*/ 0 h 92"/>
                <a:gd name="T2" fmla="*/ 0 w 2591"/>
                <a:gd name="T3" fmla="*/ 0 h 92"/>
                <a:gd name="T4" fmla="*/ 0 w 2591"/>
                <a:gd name="T5" fmla="*/ 0 h 92"/>
                <a:gd name="T6" fmla="*/ 0 w 2591"/>
                <a:gd name="T7" fmla="*/ 0 h 92"/>
                <a:gd name="T8" fmla="*/ 0 w 259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1"/>
                <a:gd name="T16" fmla="*/ 0 h 92"/>
                <a:gd name="T17" fmla="*/ 2591 w 259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1" h="92">
                  <a:moveTo>
                    <a:pt x="2499" y="92"/>
                  </a:moveTo>
                  <a:lnTo>
                    <a:pt x="0" y="92"/>
                  </a:lnTo>
                  <a:lnTo>
                    <a:pt x="323" y="0"/>
                  </a:lnTo>
                  <a:lnTo>
                    <a:pt x="2591" y="0"/>
                  </a:lnTo>
                  <a:lnTo>
                    <a:pt x="2499" y="92"/>
                  </a:lnTo>
                  <a:close/>
                </a:path>
              </a:pathLst>
            </a:custGeom>
            <a:solidFill>
              <a:srgbClr val="98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30"/>
            <p:cNvSpPr>
              <a:spLocks noChangeShapeType="1"/>
            </p:cNvSpPr>
            <p:nvPr/>
          </p:nvSpPr>
          <p:spPr bwMode="auto">
            <a:xfrm flipV="1">
              <a:off x="2831" y="1941"/>
              <a:ext cx="24" cy="22"/>
            </a:xfrm>
            <a:prstGeom prst="line">
              <a:avLst/>
            </a:prstGeom>
            <a:noFill/>
            <a:ln w="0">
              <a:solidFill>
                <a:srgbClr val="98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31"/>
            <p:cNvSpPr>
              <a:spLocks noChangeArrowheads="1"/>
            </p:cNvSpPr>
            <p:nvPr/>
          </p:nvSpPr>
          <p:spPr bwMode="auto">
            <a:xfrm>
              <a:off x="2186" y="1963"/>
              <a:ext cx="645" cy="257"/>
            </a:xfrm>
            <a:prstGeom prst="rect">
              <a:avLst/>
            </a:prstGeom>
            <a:solidFill>
              <a:srgbClr val="C4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32"/>
            <p:cNvSpPr>
              <a:spLocks noChangeShapeType="1"/>
            </p:cNvSpPr>
            <p:nvPr/>
          </p:nvSpPr>
          <p:spPr bwMode="auto">
            <a:xfrm>
              <a:off x="2186" y="1963"/>
              <a:ext cx="1" cy="257"/>
            </a:xfrm>
            <a:prstGeom prst="line">
              <a:avLst/>
            </a:prstGeom>
            <a:noFill/>
            <a:ln w="4763">
              <a:solidFill>
                <a:srgbClr val="D6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33"/>
            <p:cNvSpPr>
              <a:spLocks noChangeShapeType="1"/>
            </p:cNvSpPr>
            <p:nvPr/>
          </p:nvSpPr>
          <p:spPr bwMode="auto">
            <a:xfrm>
              <a:off x="2186" y="2220"/>
              <a:ext cx="645" cy="1"/>
            </a:xfrm>
            <a:prstGeom prst="line">
              <a:avLst/>
            </a:prstGeom>
            <a:noFill/>
            <a:ln w="4763">
              <a:solidFill>
                <a:srgbClr val="B7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34"/>
            <p:cNvSpPr>
              <a:spLocks noChangeShapeType="1"/>
            </p:cNvSpPr>
            <p:nvPr/>
          </p:nvSpPr>
          <p:spPr bwMode="auto">
            <a:xfrm flipV="1">
              <a:off x="2831" y="1963"/>
              <a:ext cx="1" cy="257"/>
            </a:xfrm>
            <a:prstGeom prst="line">
              <a:avLst/>
            </a:prstGeom>
            <a:noFill/>
            <a:ln w="4763">
              <a:solidFill>
                <a:srgbClr val="EA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35"/>
            <p:cNvSpPr>
              <a:spLocks noChangeShapeType="1"/>
            </p:cNvSpPr>
            <p:nvPr/>
          </p:nvSpPr>
          <p:spPr bwMode="auto">
            <a:xfrm flipH="1">
              <a:off x="2186" y="1963"/>
              <a:ext cx="645" cy="0"/>
            </a:xfrm>
            <a:prstGeom prst="line">
              <a:avLst/>
            </a:prstGeom>
            <a:noFill/>
            <a:ln w="4763">
              <a:solidFill>
                <a:srgbClr val="B7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36"/>
            <p:cNvSpPr>
              <a:spLocks noChangeArrowheads="1"/>
            </p:cNvSpPr>
            <p:nvPr/>
          </p:nvSpPr>
          <p:spPr bwMode="auto">
            <a:xfrm>
              <a:off x="2297" y="2030"/>
              <a:ext cx="4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 dirty="0">
                  <a:solidFill>
                    <a:srgbClr val="FFFFFF"/>
                  </a:solidFill>
                  <a:latin typeface="Bookman Old Style" charset="0"/>
                </a:rPr>
                <a:t>Project</a:t>
              </a:r>
              <a:endParaRPr lang="de-DE" sz="1400" dirty="0"/>
            </a:p>
          </p:txBody>
        </p:sp>
        <p:sp>
          <p:nvSpPr>
            <p:cNvPr id="246" name="Freeform 37"/>
            <p:cNvSpPr>
              <a:spLocks/>
            </p:cNvSpPr>
            <p:nvPr/>
          </p:nvSpPr>
          <p:spPr bwMode="auto">
            <a:xfrm>
              <a:off x="3255" y="1877"/>
              <a:ext cx="145" cy="86"/>
            </a:xfrm>
            <a:custGeom>
              <a:avLst/>
              <a:gdLst>
                <a:gd name="T0" fmla="*/ 0 w 561"/>
                <a:gd name="T1" fmla="*/ 0 h 357"/>
                <a:gd name="T2" fmla="*/ 0 w 561"/>
                <a:gd name="T3" fmla="*/ 0 h 357"/>
                <a:gd name="T4" fmla="*/ 0 w 561"/>
                <a:gd name="T5" fmla="*/ 0 h 357"/>
                <a:gd name="T6" fmla="*/ 0 w 561"/>
                <a:gd name="T7" fmla="*/ 0 h 357"/>
                <a:gd name="T8" fmla="*/ 0 w 561"/>
                <a:gd name="T9" fmla="*/ 0 h 357"/>
                <a:gd name="T10" fmla="*/ 0 w 561"/>
                <a:gd name="T11" fmla="*/ 0 h 357"/>
                <a:gd name="T12" fmla="*/ 0 w 561"/>
                <a:gd name="T13" fmla="*/ 0 h 357"/>
                <a:gd name="T14" fmla="*/ 0 w 561"/>
                <a:gd name="T15" fmla="*/ 0 h 357"/>
                <a:gd name="T16" fmla="*/ 0 w 561"/>
                <a:gd name="T17" fmla="*/ 0 h 357"/>
                <a:gd name="T18" fmla="*/ 0 w 561"/>
                <a:gd name="T19" fmla="*/ 0 h 357"/>
                <a:gd name="T20" fmla="*/ 0 w 561"/>
                <a:gd name="T21" fmla="*/ 0 h 357"/>
                <a:gd name="T22" fmla="*/ 0 w 561"/>
                <a:gd name="T23" fmla="*/ 0 h 357"/>
                <a:gd name="T24" fmla="*/ 0 w 561"/>
                <a:gd name="T25" fmla="*/ 0 h 357"/>
                <a:gd name="T26" fmla="*/ 0 w 561"/>
                <a:gd name="T27" fmla="*/ 0 h 357"/>
                <a:gd name="T28" fmla="*/ 0 w 561"/>
                <a:gd name="T29" fmla="*/ 0 h 357"/>
                <a:gd name="T30" fmla="*/ 0 w 561"/>
                <a:gd name="T31" fmla="*/ 0 h 357"/>
                <a:gd name="T32" fmla="*/ 0 w 561"/>
                <a:gd name="T33" fmla="*/ 0 h 357"/>
                <a:gd name="T34" fmla="*/ 0 w 561"/>
                <a:gd name="T35" fmla="*/ 0 h 357"/>
                <a:gd name="T36" fmla="*/ 0 w 561"/>
                <a:gd name="T37" fmla="*/ 0 h 357"/>
                <a:gd name="T38" fmla="*/ 0 w 561"/>
                <a:gd name="T39" fmla="*/ 0 h 357"/>
                <a:gd name="T40" fmla="*/ 0 w 561"/>
                <a:gd name="T41" fmla="*/ 0 h 357"/>
                <a:gd name="T42" fmla="*/ 0 w 561"/>
                <a:gd name="T43" fmla="*/ 0 h 357"/>
                <a:gd name="T44" fmla="*/ 0 w 561"/>
                <a:gd name="T45" fmla="*/ 0 h 357"/>
                <a:gd name="T46" fmla="*/ 0 w 561"/>
                <a:gd name="T47" fmla="*/ 0 h 357"/>
                <a:gd name="T48" fmla="*/ 0 w 561"/>
                <a:gd name="T49" fmla="*/ 0 h 357"/>
                <a:gd name="T50" fmla="*/ 0 w 561"/>
                <a:gd name="T51" fmla="*/ 0 h 357"/>
                <a:gd name="T52" fmla="*/ 0 w 561"/>
                <a:gd name="T53" fmla="*/ 0 h 357"/>
                <a:gd name="T54" fmla="*/ 0 w 561"/>
                <a:gd name="T55" fmla="*/ 0 h 357"/>
                <a:gd name="T56" fmla="*/ 0 w 561"/>
                <a:gd name="T57" fmla="*/ 0 h 357"/>
                <a:gd name="T58" fmla="*/ 0 w 561"/>
                <a:gd name="T59" fmla="*/ 0 h 357"/>
                <a:gd name="T60" fmla="*/ 0 w 561"/>
                <a:gd name="T61" fmla="*/ 0 h 357"/>
                <a:gd name="T62" fmla="*/ 0 w 561"/>
                <a:gd name="T63" fmla="*/ 0 h 357"/>
                <a:gd name="T64" fmla="*/ 0 w 561"/>
                <a:gd name="T65" fmla="*/ 0 h 357"/>
                <a:gd name="T66" fmla="*/ 0 w 561"/>
                <a:gd name="T67" fmla="*/ 0 h 357"/>
                <a:gd name="T68" fmla="*/ 0 w 561"/>
                <a:gd name="T69" fmla="*/ 0 h 357"/>
                <a:gd name="T70" fmla="*/ 0 w 561"/>
                <a:gd name="T71" fmla="*/ 0 h 357"/>
                <a:gd name="T72" fmla="*/ 0 w 561"/>
                <a:gd name="T73" fmla="*/ 0 h 357"/>
                <a:gd name="T74" fmla="*/ 0 w 561"/>
                <a:gd name="T75" fmla="*/ 0 h 357"/>
                <a:gd name="T76" fmla="*/ 0 w 561"/>
                <a:gd name="T77" fmla="*/ 0 h 357"/>
                <a:gd name="T78" fmla="*/ 0 w 561"/>
                <a:gd name="T79" fmla="*/ 0 h 357"/>
                <a:gd name="T80" fmla="*/ 0 w 561"/>
                <a:gd name="T81" fmla="*/ 0 h 357"/>
                <a:gd name="T82" fmla="*/ 0 w 561"/>
                <a:gd name="T83" fmla="*/ 0 h 357"/>
                <a:gd name="T84" fmla="*/ 0 w 561"/>
                <a:gd name="T85" fmla="*/ 0 h 3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"/>
                <a:gd name="T130" fmla="*/ 0 h 357"/>
                <a:gd name="T131" fmla="*/ 561 w 561"/>
                <a:gd name="T132" fmla="*/ 357 h 3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" h="357">
                  <a:moveTo>
                    <a:pt x="280" y="0"/>
                  </a:moveTo>
                  <a:lnTo>
                    <a:pt x="266" y="0"/>
                  </a:lnTo>
                  <a:lnTo>
                    <a:pt x="251" y="0"/>
                  </a:lnTo>
                  <a:lnTo>
                    <a:pt x="238" y="1"/>
                  </a:lnTo>
                  <a:lnTo>
                    <a:pt x="223" y="3"/>
                  </a:lnTo>
                  <a:lnTo>
                    <a:pt x="210" y="5"/>
                  </a:lnTo>
                  <a:lnTo>
                    <a:pt x="197" y="7"/>
                  </a:lnTo>
                  <a:lnTo>
                    <a:pt x="184" y="10"/>
                  </a:lnTo>
                  <a:lnTo>
                    <a:pt x="171" y="13"/>
                  </a:lnTo>
                  <a:lnTo>
                    <a:pt x="158" y="17"/>
                  </a:lnTo>
                  <a:lnTo>
                    <a:pt x="146" y="20"/>
                  </a:lnTo>
                  <a:lnTo>
                    <a:pt x="135" y="25"/>
                  </a:lnTo>
                  <a:lnTo>
                    <a:pt x="123" y="30"/>
                  </a:lnTo>
                  <a:lnTo>
                    <a:pt x="112" y="35"/>
                  </a:lnTo>
                  <a:lnTo>
                    <a:pt x="103" y="40"/>
                  </a:lnTo>
                  <a:lnTo>
                    <a:pt x="92" y="46"/>
                  </a:lnTo>
                  <a:lnTo>
                    <a:pt x="82" y="52"/>
                  </a:lnTo>
                  <a:lnTo>
                    <a:pt x="72" y="58"/>
                  </a:lnTo>
                  <a:lnTo>
                    <a:pt x="64" y="64"/>
                  </a:lnTo>
                  <a:lnTo>
                    <a:pt x="55" y="71"/>
                  </a:lnTo>
                  <a:lnTo>
                    <a:pt x="48" y="78"/>
                  </a:lnTo>
                  <a:lnTo>
                    <a:pt x="41" y="86"/>
                  </a:lnTo>
                  <a:lnTo>
                    <a:pt x="34" y="93"/>
                  </a:lnTo>
                  <a:lnTo>
                    <a:pt x="28" y="100"/>
                  </a:lnTo>
                  <a:lnTo>
                    <a:pt x="22" y="109"/>
                  </a:lnTo>
                  <a:lnTo>
                    <a:pt x="17" y="116"/>
                  </a:lnTo>
                  <a:lnTo>
                    <a:pt x="12" y="124"/>
                  </a:lnTo>
                  <a:lnTo>
                    <a:pt x="8" y="133"/>
                  </a:lnTo>
                  <a:lnTo>
                    <a:pt x="6" y="141"/>
                  </a:lnTo>
                  <a:lnTo>
                    <a:pt x="3" y="151"/>
                  </a:lnTo>
                  <a:lnTo>
                    <a:pt x="1" y="159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3" y="204"/>
                  </a:lnTo>
                  <a:lnTo>
                    <a:pt x="6" y="214"/>
                  </a:lnTo>
                  <a:lnTo>
                    <a:pt x="8" y="222"/>
                  </a:lnTo>
                  <a:lnTo>
                    <a:pt x="12" y="231"/>
                  </a:lnTo>
                  <a:lnTo>
                    <a:pt x="17" y="239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41" y="271"/>
                  </a:lnTo>
                  <a:lnTo>
                    <a:pt x="48" y="278"/>
                  </a:lnTo>
                  <a:lnTo>
                    <a:pt x="55" y="284"/>
                  </a:lnTo>
                  <a:lnTo>
                    <a:pt x="64" y="291"/>
                  </a:lnTo>
                  <a:lnTo>
                    <a:pt x="72" y="297"/>
                  </a:lnTo>
                  <a:lnTo>
                    <a:pt x="82" y="303"/>
                  </a:lnTo>
                  <a:lnTo>
                    <a:pt x="92" y="309"/>
                  </a:lnTo>
                  <a:lnTo>
                    <a:pt x="103" y="315"/>
                  </a:lnTo>
                  <a:lnTo>
                    <a:pt x="112" y="320"/>
                  </a:lnTo>
                  <a:lnTo>
                    <a:pt x="123" y="325"/>
                  </a:lnTo>
                  <a:lnTo>
                    <a:pt x="135" y="330"/>
                  </a:lnTo>
                  <a:lnTo>
                    <a:pt x="146" y="335"/>
                  </a:lnTo>
                  <a:lnTo>
                    <a:pt x="158" y="338"/>
                  </a:lnTo>
                  <a:lnTo>
                    <a:pt x="171" y="342"/>
                  </a:lnTo>
                  <a:lnTo>
                    <a:pt x="184" y="346"/>
                  </a:lnTo>
                  <a:lnTo>
                    <a:pt x="197" y="348"/>
                  </a:lnTo>
                  <a:lnTo>
                    <a:pt x="210" y="351"/>
                  </a:lnTo>
                  <a:lnTo>
                    <a:pt x="223" y="353"/>
                  </a:lnTo>
                  <a:lnTo>
                    <a:pt x="238" y="354"/>
                  </a:lnTo>
                  <a:lnTo>
                    <a:pt x="251" y="355"/>
                  </a:lnTo>
                  <a:lnTo>
                    <a:pt x="266" y="355"/>
                  </a:lnTo>
                  <a:lnTo>
                    <a:pt x="280" y="357"/>
                  </a:lnTo>
                  <a:lnTo>
                    <a:pt x="295" y="355"/>
                  </a:lnTo>
                  <a:lnTo>
                    <a:pt x="309" y="355"/>
                  </a:lnTo>
                  <a:lnTo>
                    <a:pt x="323" y="354"/>
                  </a:lnTo>
                  <a:lnTo>
                    <a:pt x="337" y="353"/>
                  </a:lnTo>
                  <a:lnTo>
                    <a:pt x="350" y="351"/>
                  </a:lnTo>
                  <a:lnTo>
                    <a:pt x="364" y="348"/>
                  </a:lnTo>
                  <a:lnTo>
                    <a:pt x="377" y="346"/>
                  </a:lnTo>
                  <a:lnTo>
                    <a:pt x="389" y="342"/>
                  </a:lnTo>
                  <a:lnTo>
                    <a:pt x="401" y="338"/>
                  </a:lnTo>
                  <a:lnTo>
                    <a:pt x="413" y="335"/>
                  </a:lnTo>
                  <a:lnTo>
                    <a:pt x="425" y="330"/>
                  </a:lnTo>
                  <a:lnTo>
                    <a:pt x="438" y="325"/>
                  </a:lnTo>
                  <a:lnTo>
                    <a:pt x="448" y="320"/>
                  </a:lnTo>
                  <a:lnTo>
                    <a:pt x="458" y="315"/>
                  </a:lnTo>
                  <a:lnTo>
                    <a:pt x="469" y="309"/>
                  </a:lnTo>
                  <a:lnTo>
                    <a:pt x="479" y="303"/>
                  </a:lnTo>
                  <a:lnTo>
                    <a:pt x="487" y="297"/>
                  </a:lnTo>
                  <a:lnTo>
                    <a:pt x="497" y="291"/>
                  </a:lnTo>
                  <a:lnTo>
                    <a:pt x="505" y="284"/>
                  </a:lnTo>
                  <a:lnTo>
                    <a:pt x="512" y="278"/>
                  </a:lnTo>
                  <a:lnTo>
                    <a:pt x="520" y="271"/>
                  </a:lnTo>
                  <a:lnTo>
                    <a:pt x="527" y="262"/>
                  </a:lnTo>
                  <a:lnTo>
                    <a:pt x="533" y="255"/>
                  </a:lnTo>
                  <a:lnTo>
                    <a:pt x="538" y="247"/>
                  </a:lnTo>
                  <a:lnTo>
                    <a:pt x="543" y="239"/>
                  </a:lnTo>
                  <a:lnTo>
                    <a:pt x="548" y="231"/>
                  </a:lnTo>
                  <a:lnTo>
                    <a:pt x="551" y="222"/>
                  </a:lnTo>
                  <a:lnTo>
                    <a:pt x="555" y="214"/>
                  </a:lnTo>
                  <a:lnTo>
                    <a:pt x="557" y="204"/>
                  </a:lnTo>
                  <a:lnTo>
                    <a:pt x="558" y="196"/>
                  </a:lnTo>
                  <a:lnTo>
                    <a:pt x="560" y="187"/>
                  </a:lnTo>
                  <a:lnTo>
                    <a:pt x="561" y="178"/>
                  </a:lnTo>
                  <a:lnTo>
                    <a:pt x="560" y="168"/>
                  </a:lnTo>
                  <a:lnTo>
                    <a:pt x="558" y="159"/>
                  </a:lnTo>
                  <a:lnTo>
                    <a:pt x="557" y="151"/>
                  </a:lnTo>
                  <a:lnTo>
                    <a:pt x="555" y="141"/>
                  </a:lnTo>
                  <a:lnTo>
                    <a:pt x="551" y="133"/>
                  </a:lnTo>
                  <a:lnTo>
                    <a:pt x="548" y="124"/>
                  </a:lnTo>
                  <a:lnTo>
                    <a:pt x="543" y="116"/>
                  </a:lnTo>
                  <a:lnTo>
                    <a:pt x="538" y="109"/>
                  </a:lnTo>
                  <a:lnTo>
                    <a:pt x="533" y="100"/>
                  </a:lnTo>
                  <a:lnTo>
                    <a:pt x="527" y="93"/>
                  </a:lnTo>
                  <a:lnTo>
                    <a:pt x="520" y="86"/>
                  </a:lnTo>
                  <a:lnTo>
                    <a:pt x="512" y="78"/>
                  </a:lnTo>
                  <a:lnTo>
                    <a:pt x="505" y="71"/>
                  </a:lnTo>
                  <a:lnTo>
                    <a:pt x="497" y="64"/>
                  </a:lnTo>
                  <a:lnTo>
                    <a:pt x="487" y="58"/>
                  </a:lnTo>
                  <a:lnTo>
                    <a:pt x="479" y="52"/>
                  </a:lnTo>
                  <a:lnTo>
                    <a:pt x="469" y="46"/>
                  </a:lnTo>
                  <a:lnTo>
                    <a:pt x="458" y="40"/>
                  </a:lnTo>
                  <a:lnTo>
                    <a:pt x="448" y="35"/>
                  </a:lnTo>
                  <a:lnTo>
                    <a:pt x="438" y="30"/>
                  </a:lnTo>
                  <a:lnTo>
                    <a:pt x="425" y="25"/>
                  </a:lnTo>
                  <a:lnTo>
                    <a:pt x="413" y="20"/>
                  </a:lnTo>
                  <a:lnTo>
                    <a:pt x="401" y="17"/>
                  </a:lnTo>
                  <a:lnTo>
                    <a:pt x="389" y="13"/>
                  </a:lnTo>
                  <a:lnTo>
                    <a:pt x="377" y="10"/>
                  </a:lnTo>
                  <a:lnTo>
                    <a:pt x="364" y="7"/>
                  </a:lnTo>
                  <a:lnTo>
                    <a:pt x="350" y="5"/>
                  </a:lnTo>
                  <a:lnTo>
                    <a:pt x="337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8"/>
            <p:cNvSpPr>
              <a:spLocks/>
            </p:cNvSpPr>
            <p:nvPr/>
          </p:nvSpPr>
          <p:spPr bwMode="auto">
            <a:xfrm>
              <a:off x="4126" y="1883"/>
              <a:ext cx="23" cy="279"/>
            </a:xfrm>
            <a:custGeom>
              <a:avLst/>
              <a:gdLst>
                <a:gd name="T0" fmla="*/ 0 w 92"/>
                <a:gd name="T1" fmla="*/ 0 h 1160"/>
                <a:gd name="T2" fmla="*/ 0 w 92"/>
                <a:gd name="T3" fmla="*/ 0 h 1160"/>
                <a:gd name="T4" fmla="*/ 0 w 92"/>
                <a:gd name="T5" fmla="*/ 0 h 1160"/>
                <a:gd name="T6" fmla="*/ 0 w 92"/>
                <a:gd name="T7" fmla="*/ 0 h 1160"/>
                <a:gd name="T8" fmla="*/ 0 w 92"/>
                <a:gd name="T9" fmla="*/ 0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0"/>
                <a:gd name="T17" fmla="*/ 92 w 92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0">
                  <a:moveTo>
                    <a:pt x="0" y="1160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E1E1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39"/>
            <p:cNvSpPr>
              <a:spLocks noChangeShapeType="1"/>
            </p:cNvSpPr>
            <p:nvPr/>
          </p:nvSpPr>
          <p:spPr bwMode="auto">
            <a:xfrm flipV="1">
              <a:off x="4126" y="2117"/>
              <a:ext cx="23" cy="45"/>
            </a:xfrm>
            <a:prstGeom prst="line">
              <a:avLst/>
            </a:prstGeom>
            <a:noFill/>
            <a:ln w="0">
              <a:solidFill>
                <a:srgbClr val="E1E1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0"/>
            <p:cNvSpPr>
              <a:spLocks/>
            </p:cNvSpPr>
            <p:nvPr/>
          </p:nvSpPr>
          <p:spPr bwMode="auto">
            <a:xfrm>
              <a:off x="3328" y="1883"/>
              <a:ext cx="821" cy="22"/>
            </a:xfrm>
            <a:custGeom>
              <a:avLst/>
              <a:gdLst>
                <a:gd name="T0" fmla="*/ 0 w 3180"/>
                <a:gd name="T1" fmla="*/ 0 h 92"/>
                <a:gd name="T2" fmla="*/ 0 w 3180"/>
                <a:gd name="T3" fmla="*/ 0 h 92"/>
                <a:gd name="T4" fmla="*/ 0 w 3180"/>
                <a:gd name="T5" fmla="*/ 0 h 92"/>
                <a:gd name="T6" fmla="*/ 0 w 3180"/>
                <a:gd name="T7" fmla="*/ 0 h 92"/>
                <a:gd name="T8" fmla="*/ 0 w 318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0"/>
                <a:gd name="T16" fmla="*/ 0 h 92"/>
                <a:gd name="T17" fmla="*/ 3180 w 318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0" h="92">
                  <a:moveTo>
                    <a:pt x="3088" y="92"/>
                  </a:moveTo>
                  <a:lnTo>
                    <a:pt x="0" y="92"/>
                  </a:lnTo>
                  <a:lnTo>
                    <a:pt x="376" y="0"/>
                  </a:lnTo>
                  <a:lnTo>
                    <a:pt x="3180" y="0"/>
                  </a:lnTo>
                  <a:lnTo>
                    <a:pt x="3088" y="92"/>
                  </a:lnTo>
                  <a:close/>
                </a:path>
              </a:pathLst>
            </a:custGeom>
            <a:solidFill>
              <a:srgbClr val="9898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41"/>
            <p:cNvSpPr>
              <a:spLocks noChangeShapeType="1"/>
            </p:cNvSpPr>
            <p:nvPr/>
          </p:nvSpPr>
          <p:spPr bwMode="auto">
            <a:xfrm flipV="1">
              <a:off x="4126" y="1883"/>
              <a:ext cx="23" cy="22"/>
            </a:xfrm>
            <a:prstGeom prst="line">
              <a:avLst/>
            </a:prstGeom>
            <a:noFill/>
            <a:ln w="0">
              <a:solidFill>
                <a:srgbClr val="9898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42"/>
            <p:cNvSpPr>
              <a:spLocks noChangeArrowheads="1"/>
            </p:cNvSpPr>
            <p:nvPr/>
          </p:nvSpPr>
          <p:spPr bwMode="auto">
            <a:xfrm>
              <a:off x="3328" y="1905"/>
              <a:ext cx="798" cy="257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43"/>
            <p:cNvSpPr>
              <a:spLocks noChangeShapeType="1"/>
            </p:cNvSpPr>
            <p:nvPr/>
          </p:nvSpPr>
          <p:spPr bwMode="auto">
            <a:xfrm>
              <a:off x="3328" y="1905"/>
              <a:ext cx="0" cy="257"/>
            </a:xfrm>
            <a:prstGeom prst="line">
              <a:avLst/>
            </a:prstGeom>
            <a:noFill/>
            <a:ln w="4763">
              <a:solidFill>
                <a:srgbClr val="D6D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44"/>
            <p:cNvSpPr>
              <a:spLocks noChangeShapeType="1"/>
            </p:cNvSpPr>
            <p:nvPr/>
          </p:nvSpPr>
          <p:spPr bwMode="auto">
            <a:xfrm>
              <a:off x="3328" y="2162"/>
              <a:ext cx="798" cy="1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45"/>
            <p:cNvSpPr>
              <a:spLocks noChangeShapeType="1"/>
            </p:cNvSpPr>
            <p:nvPr/>
          </p:nvSpPr>
          <p:spPr bwMode="auto">
            <a:xfrm flipV="1">
              <a:off x="4126" y="1905"/>
              <a:ext cx="0" cy="257"/>
            </a:xfrm>
            <a:prstGeom prst="line">
              <a:avLst/>
            </a:prstGeom>
            <a:noFill/>
            <a:ln w="4763">
              <a:solidFill>
                <a:srgbClr val="EAEA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46"/>
            <p:cNvSpPr>
              <a:spLocks noChangeShapeType="1"/>
            </p:cNvSpPr>
            <p:nvPr/>
          </p:nvSpPr>
          <p:spPr bwMode="auto">
            <a:xfrm flipH="1">
              <a:off x="3328" y="1905"/>
              <a:ext cx="798" cy="0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47"/>
            <p:cNvSpPr>
              <a:spLocks noChangeArrowheads="1"/>
            </p:cNvSpPr>
            <p:nvPr/>
          </p:nvSpPr>
          <p:spPr bwMode="auto">
            <a:xfrm>
              <a:off x="3379" y="1977"/>
              <a:ext cx="6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Organisation</a:t>
              </a:r>
              <a:endParaRPr lang="de-DE" sz="1400"/>
            </a:p>
          </p:txBody>
        </p:sp>
        <p:sp>
          <p:nvSpPr>
            <p:cNvPr id="257" name="Freeform 48"/>
            <p:cNvSpPr>
              <a:spLocks/>
            </p:cNvSpPr>
            <p:nvPr/>
          </p:nvSpPr>
          <p:spPr bwMode="auto">
            <a:xfrm>
              <a:off x="3255" y="1877"/>
              <a:ext cx="145" cy="86"/>
            </a:xfrm>
            <a:custGeom>
              <a:avLst/>
              <a:gdLst>
                <a:gd name="T0" fmla="*/ 0 w 561"/>
                <a:gd name="T1" fmla="*/ 0 h 357"/>
                <a:gd name="T2" fmla="*/ 0 w 561"/>
                <a:gd name="T3" fmla="*/ 0 h 357"/>
                <a:gd name="T4" fmla="*/ 0 w 561"/>
                <a:gd name="T5" fmla="*/ 0 h 357"/>
                <a:gd name="T6" fmla="*/ 0 w 561"/>
                <a:gd name="T7" fmla="*/ 0 h 357"/>
                <a:gd name="T8" fmla="*/ 0 w 561"/>
                <a:gd name="T9" fmla="*/ 0 h 357"/>
                <a:gd name="T10" fmla="*/ 0 w 561"/>
                <a:gd name="T11" fmla="*/ 0 h 357"/>
                <a:gd name="T12" fmla="*/ 0 w 561"/>
                <a:gd name="T13" fmla="*/ 0 h 357"/>
                <a:gd name="T14" fmla="*/ 0 w 561"/>
                <a:gd name="T15" fmla="*/ 0 h 357"/>
                <a:gd name="T16" fmla="*/ 0 w 561"/>
                <a:gd name="T17" fmla="*/ 0 h 357"/>
                <a:gd name="T18" fmla="*/ 0 w 561"/>
                <a:gd name="T19" fmla="*/ 0 h 357"/>
                <a:gd name="T20" fmla="*/ 0 w 561"/>
                <a:gd name="T21" fmla="*/ 0 h 357"/>
                <a:gd name="T22" fmla="*/ 0 w 561"/>
                <a:gd name="T23" fmla="*/ 0 h 357"/>
                <a:gd name="T24" fmla="*/ 0 w 561"/>
                <a:gd name="T25" fmla="*/ 0 h 357"/>
                <a:gd name="T26" fmla="*/ 0 w 561"/>
                <a:gd name="T27" fmla="*/ 0 h 357"/>
                <a:gd name="T28" fmla="*/ 0 w 561"/>
                <a:gd name="T29" fmla="*/ 0 h 357"/>
                <a:gd name="T30" fmla="*/ 0 w 561"/>
                <a:gd name="T31" fmla="*/ 0 h 357"/>
                <a:gd name="T32" fmla="*/ 0 w 561"/>
                <a:gd name="T33" fmla="*/ 0 h 357"/>
                <a:gd name="T34" fmla="*/ 0 w 561"/>
                <a:gd name="T35" fmla="*/ 0 h 357"/>
                <a:gd name="T36" fmla="*/ 0 w 561"/>
                <a:gd name="T37" fmla="*/ 0 h 357"/>
                <a:gd name="T38" fmla="*/ 0 w 561"/>
                <a:gd name="T39" fmla="*/ 0 h 357"/>
                <a:gd name="T40" fmla="*/ 0 w 561"/>
                <a:gd name="T41" fmla="*/ 0 h 357"/>
                <a:gd name="T42" fmla="*/ 0 w 561"/>
                <a:gd name="T43" fmla="*/ 0 h 357"/>
                <a:gd name="T44" fmla="*/ 0 w 561"/>
                <a:gd name="T45" fmla="*/ 0 h 357"/>
                <a:gd name="T46" fmla="*/ 0 w 561"/>
                <a:gd name="T47" fmla="*/ 0 h 357"/>
                <a:gd name="T48" fmla="*/ 0 w 561"/>
                <a:gd name="T49" fmla="*/ 0 h 357"/>
                <a:gd name="T50" fmla="*/ 0 w 561"/>
                <a:gd name="T51" fmla="*/ 0 h 357"/>
                <a:gd name="T52" fmla="*/ 0 w 561"/>
                <a:gd name="T53" fmla="*/ 0 h 357"/>
                <a:gd name="T54" fmla="*/ 0 w 561"/>
                <a:gd name="T55" fmla="*/ 0 h 357"/>
                <a:gd name="T56" fmla="*/ 0 w 561"/>
                <a:gd name="T57" fmla="*/ 0 h 357"/>
                <a:gd name="T58" fmla="*/ 0 w 561"/>
                <a:gd name="T59" fmla="*/ 0 h 357"/>
                <a:gd name="T60" fmla="*/ 0 w 561"/>
                <a:gd name="T61" fmla="*/ 0 h 357"/>
                <a:gd name="T62" fmla="*/ 0 w 561"/>
                <a:gd name="T63" fmla="*/ 0 h 357"/>
                <a:gd name="T64" fmla="*/ 0 w 561"/>
                <a:gd name="T65" fmla="*/ 0 h 357"/>
                <a:gd name="T66" fmla="*/ 0 w 561"/>
                <a:gd name="T67" fmla="*/ 0 h 357"/>
                <a:gd name="T68" fmla="*/ 0 w 561"/>
                <a:gd name="T69" fmla="*/ 0 h 357"/>
                <a:gd name="T70" fmla="*/ 0 w 561"/>
                <a:gd name="T71" fmla="*/ 0 h 357"/>
                <a:gd name="T72" fmla="*/ 0 w 561"/>
                <a:gd name="T73" fmla="*/ 0 h 357"/>
                <a:gd name="T74" fmla="*/ 0 w 561"/>
                <a:gd name="T75" fmla="*/ 0 h 357"/>
                <a:gd name="T76" fmla="*/ 0 w 561"/>
                <a:gd name="T77" fmla="*/ 0 h 357"/>
                <a:gd name="T78" fmla="*/ 0 w 561"/>
                <a:gd name="T79" fmla="*/ 0 h 357"/>
                <a:gd name="T80" fmla="*/ 0 w 561"/>
                <a:gd name="T81" fmla="*/ 0 h 357"/>
                <a:gd name="T82" fmla="*/ 0 w 561"/>
                <a:gd name="T83" fmla="*/ 0 h 357"/>
                <a:gd name="T84" fmla="*/ 0 w 561"/>
                <a:gd name="T85" fmla="*/ 0 h 3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"/>
                <a:gd name="T130" fmla="*/ 0 h 357"/>
                <a:gd name="T131" fmla="*/ 561 w 561"/>
                <a:gd name="T132" fmla="*/ 357 h 3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" h="357">
                  <a:moveTo>
                    <a:pt x="280" y="0"/>
                  </a:moveTo>
                  <a:lnTo>
                    <a:pt x="266" y="0"/>
                  </a:lnTo>
                  <a:lnTo>
                    <a:pt x="251" y="0"/>
                  </a:lnTo>
                  <a:lnTo>
                    <a:pt x="238" y="1"/>
                  </a:lnTo>
                  <a:lnTo>
                    <a:pt x="223" y="3"/>
                  </a:lnTo>
                  <a:lnTo>
                    <a:pt x="210" y="5"/>
                  </a:lnTo>
                  <a:lnTo>
                    <a:pt x="197" y="7"/>
                  </a:lnTo>
                  <a:lnTo>
                    <a:pt x="184" y="10"/>
                  </a:lnTo>
                  <a:lnTo>
                    <a:pt x="171" y="13"/>
                  </a:lnTo>
                  <a:lnTo>
                    <a:pt x="158" y="17"/>
                  </a:lnTo>
                  <a:lnTo>
                    <a:pt x="146" y="20"/>
                  </a:lnTo>
                  <a:lnTo>
                    <a:pt x="135" y="25"/>
                  </a:lnTo>
                  <a:lnTo>
                    <a:pt x="123" y="30"/>
                  </a:lnTo>
                  <a:lnTo>
                    <a:pt x="112" y="35"/>
                  </a:lnTo>
                  <a:lnTo>
                    <a:pt x="103" y="40"/>
                  </a:lnTo>
                  <a:lnTo>
                    <a:pt x="92" y="46"/>
                  </a:lnTo>
                  <a:lnTo>
                    <a:pt x="82" y="52"/>
                  </a:lnTo>
                  <a:lnTo>
                    <a:pt x="72" y="58"/>
                  </a:lnTo>
                  <a:lnTo>
                    <a:pt x="64" y="64"/>
                  </a:lnTo>
                  <a:lnTo>
                    <a:pt x="55" y="71"/>
                  </a:lnTo>
                  <a:lnTo>
                    <a:pt x="48" y="78"/>
                  </a:lnTo>
                  <a:lnTo>
                    <a:pt x="41" y="86"/>
                  </a:lnTo>
                  <a:lnTo>
                    <a:pt x="34" y="93"/>
                  </a:lnTo>
                  <a:lnTo>
                    <a:pt x="28" y="100"/>
                  </a:lnTo>
                  <a:lnTo>
                    <a:pt x="22" y="109"/>
                  </a:lnTo>
                  <a:lnTo>
                    <a:pt x="17" y="116"/>
                  </a:lnTo>
                  <a:lnTo>
                    <a:pt x="12" y="124"/>
                  </a:lnTo>
                  <a:lnTo>
                    <a:pt x="8" y="133"/>
                  </a:lnTo>
                  <a:lnTo>
                    <a:pt x="6" y="141"/>
                  </a:lnTo>
                  <a:lnTo>
                    <a:pt x="3" y="151"/>
                  </a:lnTo>
                  <a:lnTo>
                    <a:pt x="1" y="159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3" y="204"/>
                  </a:lnTo>
                  <a:lnTo>
                    <a:pt x="6" y="214"/>
                  </a:lnTo>
                  <a:lnTo>
                    <a:pt x="8" y="222"/>
                  </a:lnTo>
                  <a:lnTo>
                    <a:pt x="12" y="231"/>
                  </a:lnTo>
                  <a:lnTo>
                    <a:pt x="17" y="239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41" y="271"/>
                  </a:lnTo>
                  <a:lnTo>
                    <a:pt x="48" y="278"/>
                  </a:lnTo>
                  <a:lnTo>
                    <a:pt x="55" y="284"/>
                  </a:lnTo>
                  <a:lnTo>
                    <a:pt x="64" y="291"/>
                  </a:lnTo>
                  <a:lnTo>
                    <a:pt x="72" y="297"/>
                  </a:lnTo>
                  <a:lnTo>
                    <a:pt x="82" y="303"/>
                  </a:lnTo>
                  <a:lnTo>
                    <a:pt x="92" y="309"/>
                  </a:lnTo>
                  <a:lnTo>
                    <a:pt x="103" y="315"/>
                  </a:lnTo>
                  <a:lnTo>
                    <a:pt x="112" y="320"/>
                  </a:lnTo>
                  <a:lnTo>
                    <a:pt x="123" y="325"/>
                  </a:lnTo>
                  <a:lnTo>
                    <a:pt x="135" y="330"/>
                  </a:lnTo>
                  <a:lnTo>
                    <a:pt x="146" y="335"/>
                  </a:lnTo>
                  <a:lnTo>
                    <a:pt x="158" y="338"/>
                  </a:lnTo>
                  <a:lnTo>
                    <a:pt x="171" y="342"/>
                  </a:lnTo>
                  <a:lnTo>
                    <a:pt x="184" y="346"/>
                  </a:lnTo>
                  <a:lnTo>
                    <a:pt x="197" y="348"/>
                  </a:lnTo>
                  <a:lnTo>
                    <a:pt x="210" y="351"/>
                  </a:lnTo>
                  <a:lnTo>
                    <a:pt x="223" y="353"/>
                  </a:lnTo>
                  <a:lnTo>
                    <a:pt x="238" y="354"/>
                  </a:lnTo>
                  <a:lnTo>
                    <a:pt x="251" y="355"/>
                  </a:lnTo>
                  <a:lnTo>
                    <a:pt x="266" y="355"/>
                  </a:lnTo>
                  <a:lnTo>
                    <a:pt x="280" y="357"/>
                  </a:lnTo>
                  <a:lnTo>
                    <a:pt x="295" y="355"/>
                  </a:lnTo>
                  <a:lnTo>
                    <a:pt x="309" y="355"/>
                  </a:lnTo>
                  <a:lnTo>
                    <a:pt x="323" y="354"/>
                  </a:lnTo>
                  <a:lnTo>
                    <a:pt x="337" y="353"/>
                  </a:lnTo>
                  <a:lnTo>
                    <a:pt x="350" y="351"/>
                  </a:lnTo>
                  <a:lnTo>
                    <a:pt x="364" y="348"/>
                  </a:lnTo>
                  <a:lnTo>
                    <a:pt x="377" y="346"/>
                  </a:lnTo>
                  <a:lnTo>
                    <a:pt x="389" y="342"/>
                  </a:lnTo>
                  <a:lnTo>
                    <a:pt x="401" y="338"/>
                  </a:lnTo>
                  <a:lnTo>
                    <a:pt x="413" y="335"/>
                  </a:lnTo>
                  <a:lnTo>
                    <a:pt x="425" y="330"/>
                  </a:lnTo>
                  <a:lnTo>
                    <a:pt x="438" y="325"/>
                  </a:lnTo>
                  <a:lnTo>
                    <a:pt x="448" y="320"/>
                  </a:lnTo>
                  <a:lnTo>
                    <a:pt x="458" y="315"/>
                  </a:lnTo>
                  <a:lnTo>
                    <a:pt x="469" y="309"/>
                  </a:lnTo>
                  <a:lnTo>
                    <a:pt x="479" y="303"/>
                  </a:lnTo>
                  <a:lnTo>
                    <a:pt x="487" y="297"/>
                  </a:lnTo>
                  <a:lnTo>
                    <a:pt x="497" y="291"/>
                  </a:lnTo>
                  <a:lnTo>
                    <a:pt x="505" y="284"/>
                  </a:lnTo>
                  <a:lnTo>
                    <a:pt x="512" y="278"/>
                  </a:lnTo>
                  <a:lnTo>
                    <a:pt x="520" y="271"/>
                  </a:lnTo>
                  <a:lnTo>
                    <a:pt x="527" y="262"/>
                  </a:lnTo>
                  <a:lnTo>
                    <a:pt x="533" y="255"/>
                  </a:lnTo>
                  <a:lnTo>
                    <a:pt x="538" y="247"/>
                  </a:lnTo>
                  <a:lnTo>
                    <a:pt x="543" y="239"/>
                  </a:lnTo>
                  <a:lnTo>
                    <a:pt x="548" y="231"/>
                  </a:lnTo>
                  <a:lnTo>
                    <a:pt x="551" y="222"/>
                  </a:lnTo>
                  <a:lnTo>
                    <a:pt x="555" y="214"/>
                  </a:lnTo>
                  <a:lnTo>
                    <a:pt x="557" y="204"/>
                  </a:lnTo>
                  <a:lnTo>
                    <a:pt x="558" y="196"/>
                  </a:lnTo>
                  <a:lnTo>
                    <a:pt x="560" y="187"/>
                  </a:lnTo>
                  <a:lnTo>
                    <a:pt x="561" y="178"/>
                  </a:lnTo>
                  <a:lnTo>
                    <a:pt x="560" y="168"/>
                  </a:lnTo>
                  <a:lnTo>
                    <a:pt x="558" y="159"/>
                  </a:lnTo>
                  <a:lnTo>
                    <a:pt x="557" y="151"/>
                  </a:lnTo>
                  <a:lnTo>
                    <a:pt x="555" y="141"/>
                  </a:lnTo>
                  <a:lnTo>
                    <a:pt x="551" y="133"/>
                  </a:lnTo>
                  <a:lnTo>
                    <a:pt x="548" y="124"/>
                  </a:lnTo>
                  <a:lnTo>
                    <a:pt x="543" y="116"/>
                  </a:lnTo>
                  <a:lnTo>
                    <a:pt x="538" y="109"/>
                  </a:lnTo>
                  <a:lnTo>
                    <a:pt x="533" y="100"/>
                  </a:lnTo>
                  <a:lnTo>
                    <a:pt x="527" y="93"/>
                  </a:lnTo>
                  <a:lnTo>
                    <a:pt x="520" y="86"/>
                  </a:lnTo>
                  <a:lnTo>
                    <a:pt x="512" y="78"/>
                  </a:lnTo>
                  <a:lnTo>
                    <a:pt x="505" y="71"/>
                  </a:lnTo>
                  <a:lnTo>
                    <a:pt x="497" y="64"/>
                  </a:lnTo>
                  <a:lnTo>
                    <a:pt x="487" y="58"/>
                  </a:lnTo>
                  <a:lnTo>
                    <a:pt x="479" y="52"/>
                  </a:lnTo>
                  <a:lnTo>
                    <a:pt x="469" y="46"/>
                  </a:lnTo>
                  <a:lnTo>
                    <a:pt x="458" y="40"/>
                  </a:lnTo>
                  <a:lnTo>
                    <a:pt x="448" y="35"/>
                  </a:lnTo>
                  <a:lnTo>
                    <a:pt x="438" y="30"/>
                  </a:lnTo>
                  <a:lnTo>
                    <a:pt x="425" y="25"/>
                  </a:lnTo>
                  <a:lnTo>
                    <a:pt x="413" y="20"/>
                  </a:lnTo>
                  <a:lnTo>
                    <a:pt x="401" y="17"/>
                  </a:lnTo>
                  <a:lnTo>
                    <a:pt x="389" y="13"/>
                  </a:lnTo>
                  <a:lnTo>
                    <a:pt x="377" y="10"/>
                  </a:lnTo>
                  <a:lnTo>
                    <a:pt x="364" y="7"/>
                  </a:lnTo>
                  <a:lnTo>
                    <a:pt x="350" y="5"/>
                  </a:lnTo>
                  <a:lnTo>
                    <a:pt x="337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9"/>
            <p:cNvSpPr>
              <a:spLocks/>
            </p:cNvSpPr>
            <p:nvPr/>
          </p:nvSpPr>
          <p:spPr bwMode="auto">
            <a:xfrm>
              <a:off x="4126" y="1883"/>
              <a:ext cx="23" cy="279"/>
            </a:xfrm>
            <a:custGeom>
              <a:avLst/>
              <a:gdLst>
                <a:gd name="T0" fmla="*/ 0 w 92"/>
                <a:gd name="T1" fmla="*/ 0 h 1160"/>
                <a:gd name="T2" fmla="*/ 0 w 92"/>
                <a:gd name="T3" fmla="*/ 0 h 1160"/>
                <a:gd name="T4" fmla="*/ 0 w 92"/>
                <a:gd name="T5" fmla="*/ 0 h 1160"/>
                <a:gd name="T6" fmla="*/ 0 w 92"/>
                <a:gd name="T7" fmla="*/ 0 h 1160"/>
                <a:gd name="T8" fmla="*/ 0 w 92"/>
                <a:gd name="T9" fmla="*/ 0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0"/>
                <a:gd name="T17" fmla="*/ 92 w 92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0">
                  <a:moveTo>
                    <a:pt x="0" y="1160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E1E1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50"/>
            <p:cNvSpPr>
              <a:spLocks noChangeShapeType="1"/>
            </p:cNvSpPr>
            <p:nvPr/>
          </p:nvSpPr>
          <p:spPr bwMode="auto">
            <a:xfrm flipV="1">
              <a:off x="4126" y="2117"/>
              <a:ext cx="23" cy="45"/>
            </a:xfrm>
            <a:prstGeom prst="line">
              <a:avLst/>
            </a:prstGeom>
            <a:noFill/>
            <a:ln w="0">
              <a:solidFill>
                <a:srgbClr val="E1E1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1"/>
            <p:cNvSpPr>
              <a:spLocks/>
            </p:cNvSpPr>
            <p:nvPr/>
          </p:nvSpPr>
          <p:spPr bwMode="auto">
            <a:xfrm>
              <a:off x="3328" y="1883"/>
              <a:ext cx="821" cy="22"/>
            </a:xfrm>
            <a:custGeom>
              <a:avLst/>
              <a:gdLst>
                <a:gd name="T0" fmla="*/ 0 w 3180"/>
                <a:gd name="T1" fmla="*/ 0 h 92"/>
                <a:gd name="T2" fmla="*/ 0 w 3180"/>
                <a:gd name="T3" fmla="*/ 0 h 92"/>
                <a:gd name="T4" fmla="*/ 0 w 3180"/>
                <a:gd name="T5" fmla="*/ 0 h 92"/>
                <a:gd name="T6" fmla="*/ 0 w 3180"/>
                <a:gd name="T7" fmla="*/ 0 h 92"/>
                <a:gd name="T8" fmla="*/ 0 w 318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0"/>
                <a:gd name="T16" fmla="*/ 0 h 92"/>
                <a:gd name="T17" fmla="*/ 3180 w 318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0" h="92">
                  <a:moveTo>
                    <a:pt x="3088" y="92"/>
                  </a:moveTo>
                  <a:lnTo>
                    <a:pt x="0" y="92"/>
                  </a:lnTo>
                  <a:lnTo>
                    <a:pt x="376" y="0"/>
                  </a:lnTo>
                  <a:lnTo>
                    <a:pt x="3180" y="0"/>
                  </a:lnTo>
                  <a:lnTo>
                    <a:pt x="3088" y="92"/>
                  </a:lnTo>
                  <a:close/>
                </a:path>
              </a:pathLst>
            </a:custGeom>
            <a:solidFill>
              <a:srgbClr val="9898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52"/>
            <p:cNvSpPr>
              <a:spLocks noChangeShapeType="1"/>
            </p:cNvSpPr>
            <p:nvPr/>
          </p:nvSpPr>
          <p:spPr bwMode="auto">
            <a:xfrm flipV="1">
              <a:off x="4126" y="1883"/>
              <a:ext cx="23" cy="22"/>
            </a:xfrm>
            <a:prstGeom prst="line">
              <a:avLst/>
            </a:prstGeom>
            <a:noFill/>
            <a:ln w="0">
              <a:solidFill>
                <a:srgbClr val="9898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53"/>
            <p:cNvSpPr>
              <a:spLocks noChangeArrowheads="1"/>
            </p:cNvSpPr>
            <p:nvPr/>
          </p:nvSpPr>
          <p:spPr bwMode="auto">
            <a:xfrm>
              <a:off x="3328" y="1905"/>
              <a:ext cx="798" cy="257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54"/>
            <p:cNvSpPr>
              <a:spLocks noChangeShapeType="1"/>
            </p:cNvSpPr>
            <p:nvPr/>
          </p:nvSpPr>
          <p:spPr bwMode="auto">
            <a:xfrm>
              <a:off x="3328" y="1905"/>
              <a:ext cx="0" cy="257"/>
            </a:xfrm>
            <a:prstGeom prst="line">
              <a:avLst/>
            </a:prstGeom>
            <a:noFill/>
            <a:ln w="4763">
              <a:solidFill>
                <a:srgbClr val="D6D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55"/>
            <p:cNvSpPr>
              <a:spLocks noChangeShapeType="1"/>
            </p:cNvSpPr>
            <p:nvPr/>
          </p:nvSpPr>
          <p:spPr bwMode="auto">
            <a:xfrm>
              <a:off x="3328" y="2162"/>
              <a:ext cx="798" cy="1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56"/>
            <p:cNvSpPr>
              <a:spLocks noChangeShapeType="1"/>
            </p:cNvSpPr>
            <p:nvPr/>
          </p:nvSpPr>
          <p:spPr bwMode="auto">
            <a:xfrm flipV="1">
              <a:off x="4126" y="1905"/>
              <a:ext cx="0" cy="257"/>
            </a:xfrm>
            <a:prstGeom prst="line">
              <a:avLst/>
            </a:prstGeom>
            <a:noFill/>
            <a:ln w="4763">
              <a:solidFill>
                <a:srgbClr val="EAEA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57"/>
            <p:cNvSpPr>
              <a:spLocks noChangeShapeType="1"/>
            </p:cNvSpPr>
            <p:nvPr/>
          </p:nvSpPr>
          <p:spPr bwMode="auto">
            <a:xfrm flipH="1">
              <a:off x="3328" y="1905"/>
              <a:ext cx="798" cy="0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58"/>
            <p:cNvSpPr>
              <a:spLocks noChangeArrowheads="1"/>
            </p:cNvSpPr>
            <p:nvPr/>
          </p:nvSpPr>
          <p:spPr bwMode="auto">
            <a:xfrm>
              <a:off x="3379" y="1977"/>
              <a:ext cx="6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Organisation</a:t>
              </a:r>
              <a:endParaRPr lang="de-DE" sz="1400"/>
            </a:p>
          </p:txBody>
        </p:sp>
        <p:sp>
          <p:nvSpPr>
            <p:cNvPr id="268" name="Freeform 59"/>
            <p:cNvSpPr>
              <a:spLocks/>
            </p:cNvSpPr>
            <p:nvPr/>
          </p:nvSpPr>
          <p:spPr bwMode="auto">
            <a:xfrm>
              <a:off x="4089" y="2284"/>
              <a:ext cx="24" cy="193"/>
            </a:xfrm>
            <a:custGeom>
              <a:avLst/>
              <a:gdLst>
                <a:gd name="T0" fmla="*/ 0 w 92"/>
                <a:gd name="T1" fmla="*/ 0 h 803"/>
                <a:gd name="T2" fmla="*/ 0 w 92"/>
                <a:gd name="T3" fmla="*/ 0 h 803"/>
                <a:gd name="T4" fmla="*/ 0 w 92"/>
                <a:gd name="T5" fmla="*/ 0 h 803"/>
                <a:gd name="T6" fmla="*/ 0 w 92"/>
                <a:gd name="T7" fmla="*/ 0 h 803"/>
                <a:gd name="T8" fmla="*/ 0 w 92"/>
                <a:gd name="T9" fmla="*/ 0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803"/>
                <a:gd name="T17" fmla="*/ 92 w 92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803">
                  <a:moveTo>
                    <a:pt x="0" y="803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646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1E1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60"/>
            <p:cNvSpPr>
              <a:spLocks noChangeShapeType="1"/>
            </p:cNvSpPr>
            <p:nvPr/>
          </p:nvSpPr>
          <p:spPr bwMode="auto">
            <a:xfrm flipV="1">
              <a:off x="4089" y="2440"/>
              <a:ext cx="24" cy="37"/>
            </a:xfrm>
            <a:prstGeom prst="line">
              <a:avLst/>
            </a:prstGeom>
            <a:noFill/>
            <a:ln w="0">
              <a:solidFill>
                <a:srgbClr val="E1E1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1"/>
            <p:cNvSpPr>
              <a:spLocks/>
            </p:cNvSpPr>
            <p:nvPr/>
          </p:nvSpPr>
          <p:spPr bwMode="auto">
            <a:xfrm>
              <a:off x="3537" y="2284"/>
              <a:ext cx="576" cy="22"/>
            </a:xfrm>
            <a:custGeom>
              <a:avLst/>
              <a:gdLst>
                <a:gd name="T0" fmla="*/ 0 w 2232"/>
                <a:gd name="T1" fmla="*/ 0 h 92"/>
                <a:gd name="T2" fmla="*/ 0 w 2232"/>
                <a:gd name="T3" fmla="*/ 0 h 92"/>
                <a:gd name="T4" fmla="*/ 0 w 2232"/>
                <a:gd name="T5" fmla="*/ 0 h 92"/>
                <a:gd name="T6" fmla="*/ 0 w 2232"/>
                <a:gd name="T7" fmla="*/ 0 h 92"/>
                <a:gd name="T8" fmla="*/ 0 w 223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2"/>
                <a:gd name="T16" fmla="*/ 0 h 92"/>
                <a:gd name="T17" fmla="*/ 2232 w 223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2" h="92">
                  <a:moveTo>
                    <a:pt x="2140" y="92"/>
                  </a:moveTo>
                  <a:lnTo>
                    <a:pt x="0" y="92"/>
                  </a:lnTo>
                  <a:lnTo>
                    <a:pt x="289" y="0"/>
                  </a:lnTo>
                  <a:lnTo>
                    <a:pt x="2232" y="0"/>
                  </a:lnTo>
                  <a:lnTo>
                    <a:pt x="2140" y="92"/>
                  </a:lnTo>
                  <a:close/>
                </a:path>
              </a:pathLst>
            </a:custGeom>
            <a:solidFill>
              <a:srgbClr val="9898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62"/>
            <p:cNvSpPr>
              <a:spLocks noChangeShapeType="1"/>
            </p:cNvSpPr>
            <p:nvPr/>
          </p:nvSpPr>
          <p:spPr bwMode="auto">
            <a:xfrm flipV="1">
              <a:off x="4089" y="2284"/>
              <a:ext cx="24" cy="22"/>
            </a:xfrm>
            <a:prstGeom prst="line">
              <a:avLst/>
            </a:prstGeom>
            <a:noFill/>
            <a:ln w="0">
              <a:solidFill>
                <a:srgbClr val="9898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63"/>
            <p:cNvSpPr>
              <a:spLocks noChangeArrowheads="1"/>
            </p:cNvSpPr>
            <p:nvPr/>
          </p:nvSpPr>
          <p:spPr bwMode="auto">
            <a:xfrm>
              <a:off x="3537" y="2306"/>
              <a:ext cx="552" cy="171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64"/>
            <p:cNvSpPr>
              <a:spLocks noChangeShapeType="1"/>
            </p:cNvSpPr>
            <p:nvPr/>
          </p:nvSpPr>
          <p:spPr bwMode="auto">
            <a:xfrm>
              <a:off x="3537" y="2306"/>
              <a:ext cx="1" cy="171"/>
            </a:xfrm>
            <a:prstGeom prst="line">
              <a:avLst/>
            </a:prstGeom>
            <a:noFill/>
            <a:ln w="4763">
              <a:solidFill>
                <a:srgbClr val="D6D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65"/>
            <p:cNvSpPr>
              <a:spLocks noChangeShapeType="1"/>
            </p:cNvSpPr>
            <p:nvPr/>
          </p:nvSpPr>
          <p:spPr bwMode="auto">
            <a:xfrm>
              <a:off x="3537" y="2477"/>
              <a:ext cx="552" cy="1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66"/>
            <p:cNvSpPr>
              <a:spLocks noChangeShapeType="1"/>
            </p:cNvSpPr>
            <p:nvPr/>
          </p:nvSpPr>
          <p:spPr bwMode="auto">
            <a:xfrm flipV="1">
              <a:off x="4089" y="2306"/>
              <a:ext cx="1" cy="171"/>
            </a:xfrm>
            <a:prstGeom prst="line">
              <a:avLst/>
            </a:prstGeom>
            <a:noFill/>
            <a:ln w="4763">
              <a:solidFill>
                <a:srgbClr val="EAEA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67"/>
            <p:cNvSpPr>
              <a:spLocks noChangeShapeType="1"/>
            </p:cNvSpPr>
            <p:nvPr/>
          </p:nvSpPr>
          <p:spPr bwMode="auto">
            <a:xfrm flipH="1">
              <a:off x="3537" y="2306"/>
              <a:ext cx="552" cy="1"/>
            </a:xfrm>
            <a:prstGeom prst="line">
              <a:avLst/>
            </a:prstGeom>
            <a:noFill/>
            <a:ln w="4763">
              <a:solidFill>
                <a:srgbClr val="B7B7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68"/>
            <p:cNvSpPr>
              <a:spLocks noChangeArrowheads="1"/>
            </p:cNvSpPr>
            <p:nvPr/>
          </p:nvSpPr>
          <p:spPr bwMode="auto">
            <a:xfrm>
              <a:off x="3594" y="2330"/>
              <a:ext cx="45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Service</a:t>
              </a:r>
              <a:endParaRPr lang="de-DE" sz="1400"/>
            </a:p>
          </p:txBody>
        </p:sp>
        <p:sp>
          <p:nvSpPr>
            <p:cNvPr id="278" name="Freeform 69"/>
            <p:cNvSpPr>
              <a:spLocks/>
            </p:cNvSpPr>
            <p:nvPr/>
          </p:nvSpPr>
          <p:spPr bwMode="auto">
            <a:xfrm>
              <a:off x="3284" y="1511"/>
              <a:ext cx="24" cy="280"/>
            </a:xfrm>
            <a:custGeom>
              <a:avLst/>
              <a:gdLst>
                <a:gd name="T0" fmla="*/ 0 w 92"/>
                <a:gd name="T1" fmla="*/ 0 h 1164"/>
                <a:gd name="T2" fmla="*/ 0 w 92"/>
                <a:gd name="T3" fmla="*/ 0 h 1164"/>
                <a:gd name="T4" fmla="*/ 0 w 92"/>
                <a:gd name="T5" fmla="*/ 0 h 1164"/>
                <a:gd name="T6" fmla="*/ 0 w 92"/>
                <a:gd name="T7" fmla="*/ 0 h 1164"/>
                <a:gd name="T8" fmla="*/ 0 w 92"/>
                <a:gd name="T9" fmla="*/ 0 h 1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4"/>
                <a:gd name="T17" fmla="*/ 92 w 92"/>
                <a:gd name="T18" fmla="*/ 1164 h 1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4">
                  <a:moveTo>
                    <a:pt x="0" y="1164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4"/>
                  </a:lnTo>
                  <a:lnTo>
                    <a:pt x="0" y="1164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70"/>
            <p:cNvSpPr>
              <a:spLocks noChangeShapeType="1"/>
            </p:cNvSpPr>
            <p:nvPr/>
          </p:nvSpPr>
          <p:spPr bwMode="auto">
            <a:xfrm flipV="1">
              <a:off x="3284" y="1745"/>
              <a:ext cx="24" cy="46"/>
            </a:xfrm>
            <a:prstGeom prst="line">
              <a:avLst/>
            </a:prstGeom>
            <a:noFill/>
            <a:ln w="0">
              <a:solidFill>
                <a:srgbClr val="9D9D9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1"/>
            <p:cNvSpPr>
              <a:spLocks/>
            </p:cNvSpPr>
            <p:nvPr/>
          </p:nvSpPr>
          <p:spPr bwMode="auto">
            <a:xfrm>
              <a:off x="2090" y="1511"/>
              <a:ext cx="1218" cy="22"/>
            </a:xfrm>
            <a:custGeom>
              <a:avLst/>
              <a:gdLst>
                <a:gd name="T0" fmla="*/ 0 w 4720"/>
                <a:gd name="T1" fmla="*/ 0 h 92"/>
                <a:gd name="T2" fmla="*/ 0 w 4720"/>
                <a:gd name="T3" fmla="*/ 0 h 92"/>
                <a:gd name="T4" fmla="*/ 0 w 4720"/>
                <a:gd name="T5" fmla="*/ 0 h 92"/>
                <a:gd name="T6" fmla="*/ 0 w 4720"/>
                <a:gd name="T7" fmla="*/ 0 h 92"/>
                <a:gd name="T8" fmla="*/ 0 w 472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0"/>
                <a:gd name="T16" fmla="*/ 0 h 92"/>
                <a:gd name="T17" fmla="*/ 4720 w 472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0" h="92">
                  <a:moveTo>
                    <a:pt x="4628" y="92"/>
                  </a:moveTo>
                  <a:lnTo>
                    <a:pt x="0" y="92"/>
                  </a:lnTo>
                  <a:lnTo>
                    <a:pt x="519" y="0"/>
                  </a:lnTo>
                  <a:lnTo>
                    <a:pt x="4720" y="0"/>
                  </a:lnTo>
                  <a:lnTo>
                    <a:pt x="4628" y="92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72"/>
            <p:cNvSpPr>
              <a:spLocks noChangeShapeType="1"/>
            </p:cNvSpPr>
            <p:nvPr/>
          </p:nvSpPr>
          <p:spPr bwMode="auto">
            <a:xfrm flipV="1">
              <a:off x="3284" y="1511"/>
              <a:ext cx="24" cy="22"/>
            </a:xfrm>
            <a:prstGeom prst="line">
              <a:avLst/>
            </a:prstGeom>
            <a:noFill/>
            <a:ln w="0">
              <a:solidFill>
                <a:srgbClr val="6A6A6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73"/>
            <p:cNvSpPr>
              <a:spLocks noChangeArrowheads="1"/>
            </p:cNvSpPr>
            <p:nvPr/>
          </p:nvSpPr>
          <p:spPr bwMode="auto">
            <a:xfrm>
              <a:off x="2090" y="1533"/>
              <a:ext cx="1194" cy="25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4"/>
            <p:cNvSpPr>
              <a:spLocks noChangeShapeType="1"/>
            </p:cNvSpPr>
            <p:nvPr/>
          </p:nvSpPr>
          <p:spPr bwMode="auto">
            <a:xfrm>
              <a:off x="2090" y="1533"/>
              <a:ext cx="1" cy="258"/>
            </a:xfrm>
            <a:prstGeom prst="line">
              <a:avLst/>
            </a:prstGeom>
            <a:noFill/>
            <a:ln w="4763">
              <a:solidFill>
                <a:srgbClr val="95959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75"/>
            <p:cNvSpPr>
              <a:spLocks noChangeShapeType="1"/>
            </p:cNvSpPr>
            <p:nvPr/>
          </p:nvSpPr>
          <p:spPr bwMode="auto">
            <a:xfrm>
              <a:off x="2090" y="1791"/>
              <a:ext cx="1194" cy="1"/>
            </a:xfrm>
            <a:prstGeom prst="line">
              <a:avLst/>
            </a:prstGeom>
            <a:noFill/>
            <a:ln w="4763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76"/>
            <p:cNvSpPr>
              <a:spLocks noChangeShapeType="1"/>
            </p:cNvSpPr>
            <p:nvPr/>
          </p:nvSpPr>
          <p:spPr bwMode="auto">
            <a:xfrm flipV="1">
              <a:off x="3284" y="1533"/>
              <a:ext cx="1" cy="258"/>
            </a:xfrm>
            <a:prstGeom prst="line">
              <a:avLst/>
            </a:prstGeom>
            <a:noFill/>
            <a:ln w="4763">
              <a:solidFill>
                <a:srgbClr val="A3A3A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77"/>
            <p:cNvSpPr>
              <a:spLocks noChangeShapeType="1"/>
            </p:cNvSpPr>
            <p:nvPr/>
          </p:nvSpPr>
          <p:spPr bwMode="auto">
            <a:xfrm flipH="1">
              <a:off x="2090" y="1533"/>
              <a:ext cx="1194" cy="1"/>
            </a:xfrm>
            <a:prstGeom prst="line">
              <a:avLst/>
            </a:prstGeom>
            <a:noFill/>
            <a:ln w="4763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78"/>
            <p:cNvSpPr>
              <a:spLocks noChangeArrowheads="1"/>
            </p:cNvSpPr>
            <p:nvPr/>
          </p:nvSpPr>
          <p:spPr bwMode="auto">
            <a:xfrm>
              <a:off x="2482" y="1606"/>
              <a:ext cx="44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 dirty="0" err="1">
                  <a:solidFill>
                    <a:srgbClr val="FFFFFF"/>
                  </a:solidFill>
                  <a:latin typeface="Bookman Old Style" charset="0"/>
                </a:rPr>
                <a:t>Funding</a:t>
              </a:r>
              <a:endParaRPr lang="de-DE" sz="1400" dirty="0"/>
            </a:p>
          </p:txBody>
        </p:sp>
        <p:sp>
          <p:nvSpPr>
            <p:cNvPr id="288" name="Freeform 80"/>
            <p:cNvSpPr>
              <a:spLocks/>
            </p:cNvSpPr>
            <p:nvPr/>
          </p:nvSpPr>
          <p:spPr bwMode="auto">
            <a:xfrm>
              <a:off x="2509" y="1791"/>
              <a:ext cx="178" cy="172"/>
            </a:xfrm>
            <a:custGeom>
              <a:avLst/>
              <a:gdLst>
                <a:gd name="T0" fmla="*/ 0 w 690"/>
                <a:gd name="T1" fmla="*/ 0 h 711"/>
                <a:gd name="T2" fmla="*/ 0 w 690"/>
                <a:gd name="T3" fmla="*/ 0 h 711"/>
                <a:gd name="T4" fmla="*/ 0 w 690"/>
                <a:gd name="T5" fmla="*/ 0 h 711"/>
                <a:gd name="T6" fmla="*/ 0 w 690"/>
                <a:gd name="T7" fmla="*/ 0 h 7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711"/>
                <a:gd name="T14" fmla="*/ 690 w 690"/>
                <a:gd name="T15" fmla="*/ 711 h 7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711">
                  <a:moveTo>
                    <a:pt x="690" y="0"/>
                  </a:moveTo>
                  <a:lnTo>
                    <a:pt x="690" y="354"/>
                  </a:lnTo>
                  <a:lnTo>
                    <a:pt x="0" y="354"/>
                  </a:lnTo>
                  <a:lnTo>
                    <a:pt x="0" y="7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1"/>
            <p:cNvSpPr>
              <a:spLocks/>
            </p:cNvSpPr>
            <p:nvPr/>
          </p:nvSpPr>
          <p:spPr bwMode="auto">
            <a:xfrm>
              <a:off x="2831" y="2034"/>
              <a:ext cx="497" cy="58"/>
            </a:xfrm>
            <a:custGeom>
              <a:avLst/>
              <a:gdLst>
                <a:gd name="T0" fmla="*/ 0 w 1924"/>
                <a:gd name="T1" fmla="*/ 0 h 239"/>
                <a:gd name="T2" fmla="*/ 0 w 1924"/>
                <a:gd name="T3" fmla="*/ 0 h 239"/>
                <a:gd name="T4" fmla="*/ 0 w 1924"/>
                <a:gd name="T5" fmla="*/ 0 h 239"/>
                <a:gd name="T6" fmla="*/ 0 w 1924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4"/>
                <a:gd name="T13" fmla="*/ 0 h 239"/>
                <a:gd name="T14" fmla="*/ 1924 w 1924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4" h="239">
                  <a:moveTo>
                    <a:pt x="0" y="239"/>
                  </a:moveTo>
                  <a:lnTo>
                    <a:pt x="961" y="239"/>
                  </a:lnTo>
                  <a:lnTo>
                    <a:pt x="961" y="0"/>
                  </a:lnTo>
                  <a:lnTo>
                    <a:pt x="1924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2"/>
            <p:cNvSpPr>
              <a:spLocks/>
            </p:cNvSpPr>
            <p:nvPr/>
          </p:nvSpPr>
          <p:spPr bwMode="auto">
            <a:xfrm>
              <a:off x="4126" y="2034"/>
              <a:ext cx="129" cy="1032"/>
            </a:xfrm>
            <a:custGeom>
              <a:avLst/>
              <a:gdLst>
                <a:gd name="T0" fmla="*/ 0 w 502"/>
                <a:gd name="T1" fmla="*/ 0 h 4284"/>
                <a:gd name="T2" fmla="*/ 0 w 502"/>
                <a:gd name="T3" fmla="*/ 0 h 4284"/>
                <a:gd name="T4" fmla="*/ 0 w 502"/>
                <a:gd name="T5" fmla="*/ 0 h 4284"/>
                <a:gd name="T6" fmla="*/ 0 60000 65536"/>
                <a:gd name="T7" fmla="*/ 0 60000 65536"/>
                <a:gd name="T8" fmla="*/ 0 60000 65536"/>
                <a:gd name="T9" fmla="*/ 0 w 502"/>
                <a:gd name="T10" fmla="*/ 0 h 4284"/>
                <a:gd name="T11" fmla="*/ 502 w 502"/>
                <a:gd name="T12" fmla="*/ 4284 h 4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2" h="4284">
                  <a:moveTo>
                    <a:pt x="502" y="4284"/>
                  </a:moveTo>
                  <a:lnTo>
                    <a:pt x="50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3"/>
            <p:cNvSpPr>
              <a:spLocks/>
            </p:cNvSpPr>
            <p:nvPr/>
          </p:nvSpPr>
          <p:spPr bwMode="auto">
            <a:xfrm>
              <a:off x="4089" y="2392"/>
              <a:ext cx="166" cy="674"/>
            </a:xfrm>
            <a:custGeom>
              <a:avLst/>
              <a:gdLst>
                <a:gd name="T0" fmla="*/ 0 w 641"/>
                <a:gd name="T1" fmla="*/ 0 h 2797"/>
                <a:gd name="T2" fmla="*/ 0 w 641"/>
                <a:gd name="T3" fmla="*/ 0 h 2797"/>
                <a:gd name="T4" fmla="*/ 0 w 641"/>
                <a:gd name="T5" fmla="*/ 0 h 2797"/>
                <a:gd name="T6" fmla="*/ 0 60000 65536"/>
                <a:gd name="T7" fmla="*/ 0 60000 65536"/>
                <a:gd name="T8" fmla="*/ 0 60000 65536"/>
                <a:gd name="T9" fmla="*/ 0 w 641"/>
                <a:gd name="T10" fmla="*/ 0 h 2797"/>
                <a:gd name="T11" fmla="*/ 641 w 641"/>
                <a:gd name="T12" fmla="*/ 2797 h 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1" h="2797">
                  <a:moveTo>
                    <a:pt x="641" y="2797"/>
                  </a:moveTo>
                  <a:lnTo>
                    <a:pt x="64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4"/>
            <p:cNvSpPr>
              <a:spLocks/>
            </p:cNvSpPr>
            <p:nvPr/>
          </p:nvSpPr>
          <p:spPr bwMode="auto">
            <a:xfrm>
              <a:off x="4111" y="2678"/>
              <a:ext cx="144" cy="388"/>
            </a:xfrm>
            <a:custGeom>
              <a:avLst/>
              <a:gdLst>
                <a:gd name="T0" fmla="*/ 0 w 559"/>
                <a:gd name="T1" fmla="*/ 0 h 1608"/>
                <a:gd name="T2" fmla="*/ 0 w 559"/>
                <a:gd name="T3" fmla="*/ 0 h 1608"/>
                <a:gd name="T4" fmla="*/ 0 w 559"/>
                <a:gd name="T5" fmla="*/ 0 h 1608"/>
                <a:gd name="T6" fmla="*/ 0 60000 65536"/>
                <a:gd name="T7" fmla="*/ 0 60000 65536"/>
                <a:gd name="T8" fmla="*/ 0 60000 65536"/>
                <a:gd name="T9" fmla="*/ 0 w 559"/>
                <a:gd name="T10" fmla="*/ 0 h 1608"/>
                <a:gd name="T11" fmla="*/ 559 w 559"/>
                <a:gd name="T12" fmla="*/ 1608 h 1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9" h="1608">
                  <a:moveTo>
                    <a:pt x="559" y="1608"/>
                  </a:moveTo>
                  <a:lnTo>
                    <a:pt x="55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5"/>
            <p:cNvSpPr>
              <a:spLocks/>
            </p:cNvSpPr>
            <p:nvPr/>
          </p:nvSpPr>
          <p:spPr bwMode="auto">
            <a:xfrm>
              <a:off x="2892" y="3281"/>
              <a:ext cx="1366" cy="169"/>
            </a:xfrm>
            <a:custGeom>
              <a:avLst/>
              <a:gdLst>
                <a:gd name="T0" fmla="*/ 0 w 5290"/>
                <a:gd name="T1" fmla="*/ 0 h 538"/>
                <a:gd name="T2" fmla="*/ 0 w 5290"/>
                <a:gd name="T3" fmla="*/ 0 h 538"/>
                <a:gd name="T4" fmla="*/ 0 w 5290"/>
                <a:gd name="T5" fmla="*/ 0 h 538"/>
                <a:gd name="T6" fmla="*/ 0 60000 65536"/>
                <a:gd name="T7" fmla="*/ 0 60000 65536"/>
                <a:gd name="T8" fmla="*/ 0 60000 65536"/>
                <a:gd name="T9" fmla="*/ 0 w 5290"/>
                <a:gd name="T10" fmla="*/ 0 h 538"/>
                <a:gd name="T11" fmla="*/ 5290 w 5290"/>
                <a:gd name="T12" fmla="*/ 538 h 5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0" h="538">
                  <a:moveTo>
                    <a:pt x="5290" y="0"/>
                  </a:moveTo>
                  <a:lnTo>
                    <a:pt x="5290" y="538"/>
                  </a:lnTo>
                  <a:lnTo>
                    <a:pt x="0" y="53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6"/>
            <p:cNvSpPr>
              <a:spLocks/>
            </p:cNvSpPr>
            <p:nvPr/>
          </p:nvSpPr>
          <p:spPr bwMode="auto">
            <a:xfrm>
              <a:off x="1573" y="1662"/>
              <a:ext cx="517" cy="273"/>
            </a:xfrm>
            <a:custGeom>
              <a:avLst/>
              <a:gdLst>
                <a:gd name="T0" fmla="*/ 0 w 2000"/>
                <a:gd name="T1" fmla="*/ 0 h 1129"/>
                <a:gd name="T2" fmla="*/ 0 w 2000"/>
                <a:gd name="T3" fmla="*/ 0 h 1129"/>
                <a:gd name="T4" fmla="*/ 0 w 2000"/>
                <a:gd name="T5" fmla="*/ 0 h 1129"/>
                <a:gd name="T6" fmla="*/ 0 60000 65536"/>
                <a:gd name="T7" fmla="*/ 0 60000 65536"/>
                <a:gd name="T8" fmla="*/ 0 60000 65536"/>
                <a:gd name="T9" fmla="*/ 0 w 2000"/>
                <a:gd name="T10" fmla="*/ 0 h 1129"/>
                <a:gd name="T11" fmla="*/ 2000 w 2000"/>
                <a:gd name="T12" fmla="*/ 1129 h 1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" h="1129">
                  <a:moveTo>
                    <a:pt x="0" y="1129"/>
                  </a:moveTo>
                  <a:lnTo>
                    <a:pt x="0" y="0"/>
                  </a:lnTo>
                  <a:lnTo>
                    <a:pt x="2000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7"/>
            <p:cNvSpPr>
              <a:spLocks/>
            </p:cNvSpPr>
            <p:nvPr/>
          </p:nvSpPr>
          <p:spPr bwMode="auto">
            <a:xfrm>
              <a:off x="3284" y="1662"/>
              <a:ext cx="443" cy="243"/>
            </a:xfrm>
            <a:custGeom>
              <a:avLst/>
              <a:gdLst>
                <a:gd name="T0" fmla="*/ 0 w 1712"/>
                <a:gd name="T1" fmla="*/ 0 h 1008"/>
                <a:gd name="T2" fmla="*/ 0 w 1712"/>
                <a:gd name="T3" fmla="*/ 0 h 1008"/>
                <a:gd name="T4" fmla="*/ 0 w 1712"/>
                <a:gd name="T5" fmla="*/ 0 h 1008"/>
                <a:gd name="T6" fmla="*/ 0 60000 65536"/>
                <a:gd name="T7" fmla="*/ 0 60000 65536"/>
                <a:gd name="T8" fmla="*/ 0 60000 65536"/>
                <a:gd name="T9" fmla="*/ 0 w 1712"/>
                <a:gd name="T10" fmla="*/ 0 h 1008"/>
                <a:gd name="T11" fmla="*/ 1712 w 1712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" h="1008">
                  <a:moveTo>
                    <a:pt x="0" y="0"/>
                  </a:moveTo>
                  <a:lnTo>
                    <a:pt x="1712" y="0"/>
                  </a:lnTo>
                  <a:lnTo>
                    <a:pt x="1712" y="100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8"/>
            <p:cNvSpPr>
              <a:spLocks/>
            </p:cNvSpPr>
            <p:nvPr/>
          </p:nvSpPr>
          <p:spPr bwMode="auto">
            <a:xfrm>
              <a:off x="2043" y="1662"/>
              <a:ext cx="205" cy="1275"/>
            </a:xfrm>
            <a:custGeom>
              <a:avLst/>
              <a:gdLst>
                <a:gd name="T0" fmla="*/ 0 w 794"/>
                <a:gd name="T1" fmla="*/ 0 h 5287"/>
                <a:gd name="T2" fmla="*/ 0 w 794"/>
                <a:gd name="T3" fmla="*/ 0 h 5287"/>
                <a:gd name="T4" fmla="*/ 0 w 794"/>
                <a:gd name="T5" fmla="*/ 0 h 5287"/>
                <a:gd name="T6" fmla="*/ 0 w 794"/>
                <a:gd name="T7" fmla="*/ 0 h 52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4"/>
                <a:gd name="T13" fmla="*/ 0 h 5287"/>
                <a:gd name="T14" fmla="*/ 794 w 794"/>
                <a:gd name="T15" fmla="*/ 5287 h 52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4" h="5287">
                  <a:moveTo>
                    <a:pt x="794" y="5287"/>
                  </a:moveTo>
                  <a:lnTo>
                    <a:pt x="0" y="5287"/>
                  </a:lnTo>
                  <a:lnTo>
                    <a:pt x="0" y="0"/>
                  </a:lnTo>
                  <a:lnTo>
                    <a:pt x="182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9"/>
            <p:cNvSpPr>
              <a:spLocks/>
            </p:cNvSpPr>
            <p:nvPr/>
          </p:nvSpPr>
          <p:spPr bwMode="auto">
            <a:xfrm>
              <a:off x="2043" y="1662"/>
              <a:ext cx="205" cy="1533"/>
            </a:xfrm>
            <a:custGeom>
              <a:avLst/>
              <a:gdLst>
                <a:gd name="T0" fmla="*/ 0 w 794"/>
                <a:gd name="T1" fmla="*/ 0 h 6360"/>
                <a:gd name="T2" fmla="*/ 0 w 794"/>
                <a:gd name="T3" fmla="*/ 0 h 6360"/>
                <a:gd name="T4" fmla="*/ 0 w 794"/>
                <a:gd name="T5" fmla="*/ 0 h 6360"/>
                <a:gd name="T6" fmla="*/ 0 w 794"/>
                <a:gd name="T7" fmla="*/ 0 h 6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4"/>
                <a:gd name="T13" fmla="*/ 0 h 6360"/>
                <a:gd name="T14" fmla="*/ 794 w 794"/>
                <a:gd name="T15" fmla="*/ 6360 h 6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4" h="6360">
                  <a:moveTo>
                    <a:pt x="794" y="6360"/>
                  </a:moveTo>
                  <a:lnTo>
                    <a:pt x="0" y="6360"/>
                  </a:lnTo>
                  <a:lnTo>
                    <a:pt x="0" y="0"/>
                  </a:lnTo>
                  <a:lnTo>
                    <a:pt x="182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0"/>
            <p:cNvSpPr>
              <a:spLocks/>
            </p:cNvSpPr>
            <p:nvPr/>
          </p:nvSpPr>
          <p:spPr bwMode="auto">
            <a:xfrm>
              <a:off x="2043" y="1662"/>
              <a:ext cx="205" cy="1776"/>
            </a:xfrm>
            <a:custGeom>
              <a:avLst/>
              <a:gdLst>
                <a:gd name="T0" fmla="*/ 0 w 794"/>
                <a:gd name="T1" fmla="*/ 0 h 7369"/>
                <a:gd name="T2" fmla="*/ 0 w 794"/>
                <a:gd name="T3" fmla="*/ 0 h 7369"/>
                <a:gd name="T4" fmla="*/ 0 w 794"/>
                <a:gd name="T5" fmla="*/ 0 h 7369"/>
                <a:gd name="T6" fmla="*/ 0 w 794"/>
                <a:gd name="T7" fmla="*/ 0 h 7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4"/>
                <a:gd name="T13" fmla="*/ 0 h 7369"/>
                <a:gd name="T14" fmla="*/ 794 w 794"/>
                <a:gd name="T15" fmla="*/ 7369 h 7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4" h="7369">
                  <a:moveTo>
                    <a:pt x="794" y="7369"/>
                  </a:moveTo>
                  <a:lnTo>
                    <a:pt x="0" y="7369"/>
                  </a:lnTo>
                  <a:lnTo>
                    <a:pt x="0" y="0"/>
                  </a:lnTo>
                  <a:lnTo>
                    <a:pt x="182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1"/>
            <p:cNvSpPr>
              <a:spLocks/>
            </p:cNvSpPr>
            <p:nvPr/>
          </p:nvSpPr>
          <p:spPr bwMode="auto">
            <a:xfrm>
              <a:off x="3077" y="2034"/>
              <a:ext cx="251" cy="501"/>
            </a:xfrm>
            <a:custGeom>
              <a:avLst/>
              <a:gdLst>
                <a:gd name="T0" fmla="*/ 0 w 974"/>
                <a:gd name="T1" fmla="*/ 0 h 2082"/>
                <a:gd name="T2" fmla="*/ 0 w 974"/>
                <a:gd name="T3" fmla="*/ 0 h 2082"/>
                <a:gd name="T4" fmla="*/ 0 w 974"/>
                <a:gd name="T5" fmla="*/ 0 h 2082"/>
                <a:gd name="T6" fmla="*/ 0 w 974"/>
                <a:gd name="T7" fmla="*/ 0 h 20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4"/>
                <a:gd name="T13" fmla="*/ 0 h 2082"/>
                <a:gd name="T14" fmla="*/ 974 w 974"/>
                <a:gd name="T15" fmla="*/ 2082 h 20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4" h="2082">
                  <a:moveTo>
                    <a:pt x="974" y="0"/>
                  </a:moveTo>
                  <a:lnTo>
                    <a:pt x="488" y="0"/>
                  </a:lnTo>
                  <a:lnTo>
                    <a:pt x="488" y="2082"/>
                  </a:lnTo>
                  <a:lnTo>
                    <a:pt x="0" y="208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92"/>
            <p:cNvSpPr>
              <a:spLocks noChangeShapeType="1"/>
            </p:cNvSpPr>
            <p:nvPr/>
          </p:nvSpPr>
          <p:spPr bwMode="auto">
            <a:xfrm flipV="1">
              <a:off x="2616" y="2220"/>
              <a:ext cx="1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3"/>
            <p:cNvSpPr>
              <a:spLocks/>
            </p:cNvSpPr>
            <p:nvPr/>
          </p:nvSpPr>
          <p:spPr bwMode="auto">
            <a:xfrm>
              <a:off x="1809" y="2063"/>
              <a:ext cx="117" cy="358"/>
            </a:xfrm>
            <a:custGeom>
              <a:avLst/>
              <a:gdLst>
                <a:gd name="T0" fmla="*/ 0 w 458"/>
                <a:gd name="T1" fmla="*/ 0 h 1485"/>
                <a:gd name="T2" fmla="*/ 0 w 458"/>
                <a:gd name="T3" fmla="*/ 0 h 1485"/>
                <a:gd name="T4" fmla="*/ 0 w 458"/>
                <a:gd name="T5" fmla="*/ 0 h 1485"/>
                <a:gd name="T6" fmla="*/ 0 w 458"/>
                <a:gd name="T7" fmla="*/ 0 h 1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"/>
                <a:gd name="T13" fmla="*/ 0 h 1485"/>
                <a:gd name="T14" fmla="*/ 458 w 458"/>
                <a:gd name="T15" fmla="*/ 1485 h 1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" h="1485">
                  <a:moveTo>
                    <a:pt x="277" y="0"/>
                  </a:moveTo>
                  <a:lnTo>
                    <a:pt x="458" y="0"/>
                  </a:lnTo>
                  <a:lnTo>
                    <a:pt x="458" y="1485"/>
                  </a:lnTo>
                  <a:lnTo>
                    <a:pt x="0" y="1485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4"/>
            <p:cNvSpPr>
              <a:spLocks/>
            </p:cNvSpPr>
            <p:nvPr/>
          </p:nvSpPr>
          <p:spPr bwMode="auto">
            <a:xfrm>
              <a:off x="2687" y="1489"/>
              <a:ext cx="1568" cy="1577"/>
            </a:xfrm>
            <a:custGeom>
              <a:avLst/>
              <a:gdLst>
                <a:gd name="T0" fmla="*/ 0 w 6072"/>
                <a:gd name="T1" fmla="*/ 0 h 6543"/>
                <a:gd name="T2" fmla="*/ 0 w 6072"/>
                <a:gd name="T3" fmla="*/ 0 h 6543"/>
                <a:gd name="T4" fmla="*/ 0 w 6072"/>
                <a:gd name="T5" fmla="*/ 0 h 6543"/>
                <a:gd name="T6" fmla="*/ 0 w 6072"/>
                <a:gd name="T7" fmla="*/ 0 h 6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72"/>
                <a:gd name="T13" fmla="*/ 0 h 6543"/>
                <a:gd name="T14" fmla="*/ 6072 w 6072"/>
                <a:gd name="T15" fmla="*/ 6543 h 6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72" h="6543">
                  <a:moveTo>
                    <a:pt x="6072" y="6543"/>
                  </a:moveTo>
                  <a:lnTo>
                    <a:pt x="6072" y="0"/>
                  </a:lnTo>
                  <a:lnTo>
                    <a:pt x="0" y="0"/>
                  </a:lnTo>
                  <a:lnTo>
                    <a:pt x="0" y="18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5"/>
            <p:cNvSpPr>
              <a:spLocks/>
            </p:cNvSpPr>
            <p:nvPr/>
          </p:nvSpPr>
          <p:spPr bwMode="auto">
            <a:xfrm>
              <a:off x="2892" y="2828"/>
              <a:ext cx="24" cy="195"/>
            </a:xfrm>
            <a:custGeom>
              <a:avLst/>
              <a:gdLst>
                <a:gd name="T0" fmla="*/ 0 w 91"/>
                <a:gd name="T1" fmla="*/ 0 h 805"/>
                <a:gd name="T2" fmla="*/ 0 w 91"/>
                <a:gd name="T3" fmla="*/ 0 h 805"/>
                <a:gd name="T4" fmla="*/ 0 w 91"/>
                <a:gd name="T5" fmla="*/ 0 h 805"/>
                <a:gd name="T6" fmla="*/ 0 w 91"/>
                <a:gd name="T7" fmla="*/ 0 h 805"/>
                <a:gd name="T8" fmla="*/ 0 w 91"/>
                <a:gd name="T9" fmla="*/ 0 h 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05"/>
                <a:gd name="T17" fmla="*/ 91 w 91"/>
                <a:gd name="T18" fmla="*/ 805 h 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05">
                  <a:moveTo>
                    <a:pt x="0" y="805"/>
                  </a:moveTo>
                  <a:lnTo>
                    <a:pt x="0" y="92"/>
                  </a:lnTo>
                  <a:lnTo>
                    <a:pt x="91" y="0"/>
                  </a:lnTo>
                  <a:lnTo>
                    <a:pt x="91" y="647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E12D8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96"/>
            <p:cNvSpPr>
              <a:spLocks noChangeShapeType="1"/>
            </p:cNvSpPr>
            <p:nvPr/>
          </p:nvSpPr>
          <p:spPr bwMode="auto">
            <a:xfrm flipV="1">
              <a:off x="2892" y="2985"/>
              <a:ext cx="24" cy="38"/>
            </a:xfrm>
            <a:prstGeom prst="line">
              <a:avLst/>
            </a:prstGeom>
            <a:noFill/>
            <a:ln w="0">
              <a:solidFill>
                <a:srgbClr val="E12D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7"/>
            <p:cNvSpPr>
              <a:spLocks/>
            </p:cNvSpPr>
            <p:nvPr/>
          </p:nvSpPr>
          <p:spPr bwMode="auto">
            <a:xfrm>
              <a:off x="2248" y="2828"/>
              <a:ext cx="668" cy="23"/>
            </a:xfrm>
            <a:custGeom>
              <a:avLst/>
              <a:gdLst>
                <a:gd name="T0" fmla="*/ 0 w 2587"/>
                <a:gd name="T1" fmla="*/ 0 h 92"/>
                <a:gd name="T2" fmla="*/ 0 w 2587"/>
                <a:gd name="T3" fmla="*/ 0 h 92"/>
                <a:gd name="T4" fmla="*/ 0 w 2587"/>
                <a:gd name="T5" fmla="*/ 0 h 92"/>
                <a:gd name="T6" fmla="*/ 0 w 2587"/>
                <a:gd name="T7" fmla="*/ 0 h 92"/>
                <a:gd name="T8" fmla="*/ 0 w 258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7"/>
                <a:gd name="T16" fmla="*/ 0 h 92"/>
                <a:gd name="T17" fmla="*/ 2587 w 258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7" h="92">
                  <a:moveTo>
                    <a:pt x="2496" y="92"/>
                  </a:moveTo>
                  <a:lnTo>
                    <a:pt x="0" y="92"/>
                  </a:lnTo>
                  <a:lnTo>
                    <a:pt x="321" y="0"/>
                  </a:lnTo>
                  <a:lnTo>
                    <a:pt x="2587" y="0"/>
                  </a:lnTo>
                  <a:lnTo>
                    <a:pt x="2496" y="92"/>
                  </a:lnTo>
                  <a:close/>
                </a:path>
              </a:pathLst>
            </a:custGeom>
            <a:solidFill>
              <a:srgbClr val="981E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98"/>
            <p:cNvSpPr>
              <a:spLocks noChangeShapeType="1"/>
            </p:cNvSpPr>
            <p:nvPr/>
          </p:nvSpPr>
          <p:spPr bwMode="auto">
            <a:xfrm flipV="1">
              <a:off x="2892" y="2828"/>
              <a:ext cx="24" cy="23"/>
            </a:xfrm>
            <a:prstGeom prst="line">
              <a:avLst/>
            </a:prstGeom>
            <a:noFill/>
            <a:ln w="0">
              <a:solidFill>
                <a:srgbClr val="981E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99"/>
            <p:cNvSpPr>
              <a:spLocks noChangeArrowheads="1"/>
            </p:cNvSpPr>
            <p:nvPr/>
          </p:nvSpPr>
          <p:spPr bwMode="auto">
            <a:xfrm>
              <a:off x="2248" y="2851"/>
              <a:ext cx="644" cy="172"/>
            </a:xfrm>
            <a:prstGeom prst="rect">
              <a:avLst/>
            </a:prstGeom>
            <a:solidFill>
              <a:srgbClr val="C42775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100"/>
            <p:cNvSpPr>
              <a:spLocks noChangeShapeType="1"/>
            </p:cNvSpPr>
            <p:nvPr/>
          </p:nvSpPr>
          <p:spPr bwMode="auto">
            <a:xfrm>
              <a:off x="2248" y="2851"/>
              <a:ext cx="1" cy="172"/>
            </a:xfrm>
            <a:prstGeom prst="line">
              <a:avLst/>
            </a:prstGeom>
            <a:noFill/>
            <a:ln w="4763">
              <a:solidFill>
                <a:srgbClr val="D62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101"/>
            <p:cNvSpPr>
              <a:spLocks noChangeShapeType="1"/>
            </p:cNvSpPr>
            <p:nvPr/>
          </p:nvSpPr>
          <p:spPr bwMode="auto">
            <a:xfrm>
              <a:off x="2248" y="3023"/>
              <a:ext cx="644" cy="0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102"/>
            <p:cNvSpPr>
              <a:spLocks noChangeShapeType="1"/>
            </p:cNvSpPr>
            <p:nvPr/>
          </p:nvSpPr>
          <p:spPr bwMode="auto">
            <a:xfrm flipV="1">
              <a:off x="2892" y="2851"/>
              <a:ext cx="1" cy="172"/>
            </a:xfrm>
            <a:prstGeom prst="line">
              <a:avLst/>
            </a:prstGeom>
            <a:noFill/>
            <a:ln w="4763">
              <a:solidFill>
                <a:srgbClr val="EA2E8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103"/>
            <p:cNvSpPr>
              <a:spLocks noChangeShapeType="1"/>
            </p:cNvSpPr>
            <p:nvPr/>
          </p:nvSpPr>
          <p:spPr bwMode="auto">
            <a:xfrm flipH="1">
              <a:off x="2248" y="2851"/>
              <a:ext cx="644" cy="1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104"/>
            <p:cNvSpPr>
              <a:spLocks noChangeArrowheads="1"/>
            </p:cNvSpPr>
            <p:nvPr/>
          </p:nvSpPr>
          <p:spPr bwMode="auto">
            <a:xfrm>
              <a:off x="2394" y="2876"/>
              <a:ext cx="4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Patent</a:t>
              </a:r>
              <a:endParaRPr lang="de-DE" sz="1400"/>
            </a:p>
          </p:txBody>
        </p:sp>
        <p:sp>
          <p:nvSpPr>
            <p:cNvPr id="313" name="Freeform 105"/>
            <p:cNvSpPr>
              <a:spLocks/>
            </p:cNvSpPr>
            <p:nvPr/>
          </p:nvSpPr>
          <p:spPr bwMode="auto">
            <a:xfrm>
              <a:off x="1809" y="2284"/>
              <a:ext cx="23" cy="251"/>
            </a:xfrm>
            <a:custGeom>
              <a:avLst/>
              <a:gdLst>
                <a:gd name="T0" fmla="*/ 0 w 92"/>
                <a:gd name="T1" fmla="*/ 0 h 1040"/>
                <a:gd name="T2" fmla="*/ 0 w 92"/>
                <a:gd name="T3" fmla="*/ 0 h 1040"/>
                <a:gd name="T4" fmla="*/ 0 w 92"/>
                <a:gd name="T5" fmla="*/ 0 h 1040"/>
                <a:gd name="T6" fmla="*/ 0 w 92"/>
                <a:gd name="T7" fmla="*/ 0 h 1040"/>
                <a:gd name="T8" fmla="*/ 0 w 92"/>
                <a:gd name="T9" fmla="*/ 0 h 1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40"/>
                <a:gd name="T17" fmla="*/ 92 w 92"/>
                <a:gd name="T18" fmla="*/ 1040 h 1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40">
                  <a:moveTo>
                    <a:pt x="0" y="1040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862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2DB4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106"/>
            <p:cNvSpPr>
              <a:spLocks noChangeShapeType="1"/>
            </p:cNvSpPr>
            <p:nvPr/>
          </p:nvSpPr>
          <p:spPr bwMode="auto">
            <a:xfrm flipV="1">
              <a:off x="1809" y="2492"/>
              <a:ext cx="23" cy="43"/>
            </a:xfrm>
            <a:prstGeom prst="line">
              <a:avLst/>
            </a:prstGeom>
            <a:noFill/>
            <a:ln w="0">
              <a:solidFill>
                <a:srgbClr val="2DB4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7"/>
            <p:cNvSpPr>
              <a:spLocks/>
            </p:cNvSpPr>
            <p:nvPr/>
          </p:nvSpPr>
          <p:spPr bwMode="auto">
            <a:xfrm>
              <a:off x="1419" y="2284"/>
              <a:ext cx="413" cy="22"/>
            </a:xfrm>
            <a:custGeom>
              <a:avLst/>
              <a:gdLst>
                <a:gd name="T0" fmla="*/ 0 w 1601"/>
                <a:gd name="T1" fmla="*/ 0 h 92"/>
                <a:gd name="T2" fmla="*/ 0 w 1601"/>
                <a:gd name="T3" fmla="*/ 0 h 92"/>
                <a:gd name="T4" fmla="*/ 0 w 1601"/>
                <a:gd name="T5" fmla="*/ 0 h 92"/>
                <a:gd name="T6" fmla="*/ 0 w 1601"/>
                <a:gd name="T7" fmla="*/ 0 h 92"/>
                <a:gd name="T8" fmla="*/ 0 w 160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1"/>
                <a:gd name="T16" fmla="*/ 0 h 92"/>
                <a:gd name="T17" fmla="*/ 1601 w 160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1" h="92">
                  <a:moveTo>
                    <a:pt x="1509" y="92"/>
                  </a:moveTo>
                  <a:lnTo>
                    <a:pt x="0" y="92"/>
                  </a:lnTo>
                  <a:lnTo>
                    <a:pt x="231" y="0"/>
                  </a:lnTo>
                  <a:lnTo>
                    <a:pt x="1601" y="0"/>
                  </a:lnTo>
                  <a:lnTo>
                    <a:pt x="1509" y="92"/>
                  </a:lnTo>
                  <a:close/>
                </a:path>
              </a:pathLst>
            </a:custGeom>
            <a:solidFill>
              <a:srgbClr val="1E79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108"/>
            <p:cNvSpPr>
              <a:spLocks noChangeShapeType="1"/>
            </p:cNvSpPr>
            <p:nvPr/>
          </p:nvSpPr>
          <p:spPr bwMode="auto">
            <a:xfrm flipV="1">
              <a:off x="1809" y="2284"/>
              <a:ext cx="23" cy="22"/>
            </a:xfrm>
            <a:prstGeom prst="line">
              <a:avLst/>
            </a:prstGeom>
            <a:noFill/>
            <a:ln w="0">
              <a:solidFill>
                <a:srgbClr val="1E79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109"/>
            <p:cNvSpPr>
              <a:spLocks noChangeArrowheads="1"/>
            </p:cNvSpPr>
            <p:nvPr/>
          </p:nvSpPr>
          <p:spPr bwMode="auto">
            <a:xfrm>
              <a:off x="1419" y="2306"/>
              <a:ext cx="390" cy="229"/>
            </a:xfrm>
            <a:prstGeom prst="rect">
              <a:avLst/>
            </a:prstGeom>
            <a:solidFill>
              <a:srgbClr val="279C2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110"/>
            <p:cNvSpPr>
              <a:spLocks noChangeShapeType="1"/>
            </p:cNvSpPr>
            <p:nvPr/>
          </p:nvSpPr>
          <p:spPr bwMode="auto">
            <a:xfrm>
              <a:off x="1419" y="2306"/>
              <a:ext cx="1" cy="229"/>
            </a:xfrm>
            <a:prstGeom prst="line">
              <a:avLst/>
            </a:prstGeom>
            <a:noFill/>
            <a:ln w="4763">
              <a:solidFill>
                <a:srgbClr val="2AAB2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111"/>
            <p:cNvSpPr>
              <a:spLocks noChangeShapeType="1"/>
            </p:cNvSpPr>
            <p:nvPr/>
          </p:nvSpPr>
          <p:spPr bwMode="auto">
            <a:xfrm>
              <a:off x="1419" y="2535"/>
              <a:ext cx="390" cy="0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112"/>
            <p:cNvSpPr>
              <a:spLocks noChangeShapeType="1"/>
            </p:cNvSpPr>
            <p:nvPr/>
          </p:nvSpPr>
          <p:spPr bwMode="auto">
            <a:xfrm flipV="1">
              <a:off x="1809" y="2306"/>
              <a:ext cx="0" cy="229"/>
            </a:xfrm>
            <a:prstGeom prst="line">
              <a:avLst/>
            </a:prstGeom>
            <a:noFill/>
            <a:ln w="4763">
              <a:solidFill>
                <a:srgbClr val="2EBB2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113"/>
            <p:cNvSpPr>
              <a:spLocks noChangeShapeType="1"/>
            </p:cNvSpPr>
            <p:nvPr/>
          </p:nvSpPr>
          <p:spPr bwMode="auto">
            <a:xfrm flipH="1">
              <a:off x="1419" y="2306"/>
              <a:ext cx="390" cy="1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14"/>
            <p:cNvSpPr>
              <a:spLocks noChangeArrowheads="1"/>
            </p:cNvSpPr>
            <p:nvPr/>
          </p:nvSpPr>
          <p:spPr bwMode="auto">
            <a:xfrm>
              <a:off x="1448" y="2359"/>
              <a:ext cx="3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 dirty="0">
                  <a:solidFill>
                    <a:srgbClr val="FFFFFF"/>
                  </a:solidFill>
                  <a:latin typeface="Bookman Old Style" charset="0"/>
                </a:rPr>
                <a:t>Skills</a:t>
              </a:r>
              <a:endParaRPr lang="de-DE" sz="1400" dirty="0"/>
            </a:p>
          </p:txBody>
        </p:sp>
        <p:sp>
          <p:nvSpPr>
            <p:cNvPr id="323" name="Freeform 115"/>
            <p:cNvSpPr>
              <a:spLocks/>
            </p:cNvSpPr>
            <p:nvPr/>
          </p:nvSpPr>
          <p:spPr bwMode="auto">
            <a:xfrm>
              <a:off x="1809" y="2628"/>
              <a:ext cx="23" cy="223"/>
            </a:xfrm>
            <a:custGeom>
              <a:avLst/>
              <a:gdLst>
                <a:gd name="T0" fmla="*/ 0 w 92"/>
                <a:gd name="T1" fmla="*/ 0 h 924"/>
                <a:gd name="T2" fmla="*/ 0 w 92"/>
                <a:gd name="T3" fmla="*/ 0 h 924"/>
                <a:gd name="T4" fmla="*/ 0 w 92"/>
                <a:gd name="T5" fmla="*/ 0 h 924"/>
                <a:gd name="T6" fmla="*/ 0 w 92"/>
                <a:gd name="T7" fmla="*/ 0 h 924"/>
                <a:gd name="T8" fmla="*/ 0 w 92"/>
                <a:gd name="T9" fmla="*/ 0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24"/>
                <a:gd name="T17" fmla="*/ 92 w 92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24">
                  <a:moveTo>
                    <a:pt x="0" y="924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755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2DB4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116"/>
            <p:cNvSpPr>
              <a:spLocks noChangeShapeType="1"/>
            </p:cNvSpPr>
            <p:nvPr/>
          </p:nvSpPr>
          <p:spPr bwMode="auto">
            <a:xfrm flipV="1">
              <a:off x="1809" y="2810"/>
              <a:ext cx="23" cy="41"/>
            </a:xfrm>
            <a:prstGeom prst="line">
              <a:avLst/>
            </a:prstGeom>
            <a:noFill/>
            <a:ln w="0">
              <a:solidFill>
                <a:srgbClr val="2DB4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7"/>
            <p:cNvSpPr>
              <a:spLocks/>
            </p:cNvSpPr>
            <p:nvPr/>
          </p:nvSpPr>
          <p:spPr bwMode="auto">
            <a:xfrm>
              <a:off x="1419" y="2628"/>
              <a:ext cx="413" cy="23"/>
            </a:xfrm>
            <a:custGeom>
              <a:avLst/>
              <a:gdLst>
                <a:gd name="T0" fmla="*/ 0 w 1601"/>
                <a:gd name="T1" fmla="*/ 0 h 92"/>
                <a:gd name="T2" fmla="*/ 0 w 1601"/>
                <a:gd name="T3" fmla="*/ 0 h 92"/>
                <a:gd name="T4" fmla="*/ 0 w 1601"/>
                <a:gd name="T5" fmla="*/ 0 h 92"/>
                <a:gd name="T6" fmla="*/ 0 w 1601"/>
                <a:gd name="T7" fmla="*/ 0 h 92"/>
                <a:gd name="T8" fmla="*/ 0 w 160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1"/>
                <a:gd name="T16" fmla="*/ 0 h 92"/>
                <a:gd name="T17" fmla="*/ 1601 w 160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1" h="92">
                  <a:moveTo>
                    <a:pt x="1509" y="92"/>
                  </a:moveTo>
                  <a:lnTo>
                    <a:pt x="0" y="92"/>
                  </a:lnTo>
                  <a:lnTo>
                    <a:pt x="231" y="0"/>
                  </a:lnTo>
                  <a:lnTo>
                    <a:pt x="1601" y="0"/>
                  </a:lnTo>
                  <a:lnTo>
                    <a:pt x="1509" y="92"/>
                  </a:lnTo>
                  <a:close/>
                </a:path>
              </a:pathLst>
            </a:custGeom>
            <a:solidFill>
              <a:srgbClr val="1E79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118"/>
            <p:cNvSpPr>
              <a:spLocks noChangeShapeType="1"/>
            </p:cNvSpPr>
            <p:nvPr/>
          </p:nvSpPr>
          <p:spPr bwMode="auto">
            <a:xfrm flipV="1">
              <a:off x="1809" y="2628"/>
              <a:ext cx="23" cy="23"/>
            </a:xfrm>
            <a:prstGeom prst="line">
              <a:avLst/>
            </a:prstGeom>
            <a:noFill/>
            <a:ln w="0">
              <a:solidFill>
                <a:srgbClr val="1E79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19"/>
            <p:cNvSpPr>
              <a:spLocks noChangeArrowheads="1"/>
            </p:cNvSpPr>
            <p:nvPr/>
          </p:nvSpPr>
          <p:spPr bwMode="auto">
            <a:xfrm>
              <a:off x="1419" y="2651"/>
              <a:ext cx="390" cy="200"/>
            </a:xfrm>
            <a:prstGeom prst="rect">
              <a:avLst/>
            </a:prstGeom>
            <a:solidFill>
              <a:srgbClr val="279C2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120"/>
            <p:cNvSpPr>
              <a:spLocks noChangeShapeType="1"/>
            </p:cNvSpPr>
            <p:nvPr/>
          </p:nvSpPr>
          <p:spPr bwMode="auto">
            <a:xfrm>
              <a:off x="1419" y="2651"/>
              <a:ext cx="1" cy="200"/>
            </a:xfrm>
            <a:prstGeom prst="line">
              <a:avLst/>
            </a:prstGeom>
            <a:noFill/>
            <a:ln w="4763">
              <a:solidFill>
                <a:srgbClr val="2AAB2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121"/>
            <p:cNvSpPr>
              <a:spLocks noChangeShapeType="1"/>
            </p:cNvSpPr>
            <p:nvPr/>
          </p:nvSpPr>
          <p:spPr bwMode="auto">
            <a:xfrm>
              <a:off x="1419" y="2851"/>
              <a:ext cx="390" cy="1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122"/>
            <p:cNvSpPr>
              <a:spLocks noChangeShapeType="1"/>
            </p:cNvSpPr>
            <p:nvPr/>
          </p:nvSpPr>
          <p:spPr bwMode="auto">
            <a:xfrm flipV="1">
              <a:off x="1809" y="2651"/>
              <a:ext cx="0" cy="200"/>
            </a:xfrm>
            <a:prstGeom prst="line">
              <a:avLst/>
            </a:prstGeom>
            <a:noFill/>
            <a:ln w="4763">
              <a:solidFill>
                <a:srgbClr val="2EBB2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123"/>
            <p:cNvSpPr>
              <a:spLocks noChangeShapeType="1"/>
            </p:cNvSpPr>
            <p:nvPr/>
          </p:nvSpPr>
          <p:spPr bwMode="auto">
            <a:xfrm flipH="1">
              <a:off x="1419" y="2651"/>
              <a:ext cx="390" cy="0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24"/>
            <p:cNvSpPr>
              <a:spLocks noChangeArrowheads="1"/>
            </p:cNvSpPr>
            <p:nvPr/>
          </p:nvSpPr>
          <p:spPr bwMode="auto">
            <a:xfrm>
              <a:off x="1530" y="2688"/>
              <a:ext cx="1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 dirty="0">
                  <a:solidFill>
                    <a:srgbClr val="FFFFFF"/>
                  </a:solidFill>
                  <a:latin typeface="Bookman Old Style" charset="0"/>
                </a:rPr>
                <a:t>CV</a:t>
              </a:r>
              <a:endParaRPr lang="de-DE" sz="1400" dirty="0"/>
            </a:p>
          </p:txBody>
        </p:sp>
        <p:sp>
          <p:nvSpPr>
            <p:cNvPr id="333" name="Freeform 125"/>
            <p:cNvSpPr>
              <a:spLocks/>
            </p:cNvSpPr>
            <p:nvPr/>
          </p:nvSpPr>
          <p:spPr bwMode="auto">
            <a:xfrm>
              <a:off x="2892" y="3087"/>
              <a:ext cx="24" cy="194"/>
            </a:xfrm>
            <a:custGeom>
              <a:avLst/>
              <a:gdLst>
                <a:gd name="T0" fmla="*/ 0 w 91"/>
                <a:gd name="T1" fmla="*/ 0 h 805"/>
                <a:gd name="T2" fmla="*/ 0 w 91"/>
                <a:gd name="T3" fmla="*/ 0 h 805"/>
                <a:gd name="T4" fmla="*/ 0 w 91"/>
                <a:gd name="T5" fmla="*/ 0 h 805"/>
                <a:gd name="T6" fmla="*/ 0 w 91"/>
                <a:gd name="T7" fmla="*/ 0 h 805"/>
                <a:gd name="T8" fmla="*/ 0 w 91"/>
                <a:gd name="T9" fmla="*/ 0 h 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05"/>
                <a:gd name="T17" fmla="*/ 91 w 91"/>
                <a:gd name="T18" fmla="*/ 805 h 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05">
                  <a:moveTo>
                    <a:pt x="0" y="805"/>
                  </a:moveTo>
                  <a:lnTo>
                    <a:pt x="0" y="92"/>
                  </a:lnTo>
                  <a:lnTo>
                    <a:pt x="91" y="0"/>
                  </a:lnTo>
                  <a:lnTo>
                    <a:pt x="91" y="647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E12D8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126"/>
            <p:cNvSpPr>
              <a:spLocks noChangeShapeType="1"/>
            </p:cNvSpPr>
            <p:nvPr/>
          </p:nvSpPr>
          <p:spPr bwMode="auto">
            <a:xfrm flipV="1">
              <a:off x="2892" y="3243"/>
              <a:ext cx="24" cy="38"/>
            </a:xfrm>
            <a:prstGeom prst="line">
              <a:avLst/>
            </a:prstGeom>
            <a:noFill/>
            <a:ln w="0">
              <a:solidFill>
                <a:srgbClr val="E12D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27"/>
            <p:cNvSpPr>
              <a:spLocks/>
            </p:cNvSpPr>
            <p:nvPr/>
          </p:nvSpPr>
          <p:spPr bwMode="auto">
            <a:xfrm>
              <a:off x="2248" y="3087"/>
              <a:ext cx="668" cy="22"/>
            </a:xfrm>
            <a:custGeom>
              <a:avLst/>
              <a:gdLst>
                <a:gd name="T0" fmla="*/ 0 w 2587"/>
                <a:gd name="T1" fmla="*/ 0 h 92"/>
                <a:gd name="T2" fmla="*/ 0 w 2587"/>
                <a:gd name="T3" fmla="*/ 0 h 92"/>
                <a:gd name="T4" fmla="*/ 0 w 2587"/>
                <a:gd name="T5" fmla="*/ 0 h 92"/>
                <a:gd name="T6" fmla="*/ 0 w 2587"/>
                <a:gd name="T7" fmla="*/ 0 h 92"/>
                <a:gd name="T8" fmla="*/ 0 w 258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7"/>
                <a:gd name="T16" fmla="*/ 0 h 92"/>
                <a:gd name="T17" fmla="*/ 2587 w 258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7" h="92">
                  <a:moveTo>
                    <a:pt x="2496" y="92"/>
                  </a:moveTo>
                  <a:lnTo>
                    <a:pt x="0" y="92"/>
                  </a:lnTo>
                  <a:lnTo>
                    <a:pt x="321" y="0"/>
                  </a:lnTo>
                  <a:lnTo>
                    <a:pt x="2587" y="0"/>
                  </a:lnTo>
                  <a:lnTo>
                    <a:pt x="2496" y="92"/>
                  </a:lnTo>
                  <a:close/>
                </a:path>
              </a:pathLst>
            </a:custGeom>
            <a:solidFill>
              <a:srgbClr val="981E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128"/>
            <p:cNvSpPr>
              <a:spLocks noChangeShapeType="1"/>
            </p:cNvSpPr>
            <p:nvPr/>
          </p:nvSpPr>
          <p:spPr bwMode="auto">
            <a:xfrm flipV="1">
              <a:off x="2892" y="3087"/>
              <a:ext cx="24" cy="22"/>
            </a:xfrm>
            <a:prstGeom prst="line">
              <a:avLst/>
            </a:prstGeom>
            <a:noFill/>
            <a:ln w="0">
              <a:solidFill>
                <a:srgbClr val="981E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29"/>
            <p:cNvSpPr>
              <a:spLocks noChangeArrowheads="1"/>
            </p:cNvSpPr>
            <p:nvPr/>
          </p:nvSpPr>
          <p:spPr bwMode="auto">
            <a:xfrm>
              <a:off x="2248" y="3109"/>
              <a:ext cx="644" cy="172"/>
            </a:xfrm>
            <a:prstGeom prst="rect">
              <a:avLst/>
            </a:prstGeom>
            <a:solidFill>
              <a:srgbClr val="C42775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130"/>
            <p:cNvSpPr>
              <a:spLocks noChangeShapeType="1"/>
            </p:cNvSpPr>
            <p:nvPr/>
          </p:nvSpPr>
          <p:spPr bwMode="auto">
            <a:xfrm>
              <a:off x="2248" y="3109"/>
              <a:ext cx="1" cy="172"/>
            </a:xfrm>
            <a:prstGeom prst="line">
              <a:avLst/>
            </a:prstGeom>
            <a:noFill/>
            <a:ln w="4763">
              <a:solidFill>
                <a:srgbClr val="D62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131"/>
            <p:cNvSpPr>
              <a:spLocks noChangeShapeType="1"/>
            </p:cNvSpPr>
            <p:nvPr/>
          </p:nvSpPr>
          <p:spPr bwMode="auto">
            <a:xfrm>
              <a:off x="2248" y="3281"/>
              <a:ext cx="644" cy="1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132"/>
            <p:cNvSpPr>
              <a:spLocks noChangeShapeType="1"/>
            </p:cNvSpPr>
            <p:nvPr/>
          </p:nvSpPr>
          <p:spPr bwMode="auto">
            <a:xfrm flipV="1">
              <a:off x="2892" y="3109"/>
              <a:ext cx="1" cy="172"/>
            </a:xfrm>
            <a:prstGeom prst="line">
              <a:avLst/>
            </a:prstGeom>
            <a:noFill/>
            <a:ln w="4763">
              <a:solidFill>
                <a:srgbClr val="EA2E8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133"/>
            <p:cNvSpPr>
              <a:spLocks noChangeShapeType="1"/>
            </p:cNvSpPr>
            <p:nvPr/>
          </p:nvSpPr>
          <p:spPr bwMode="auto">
            <a:xfrm flipH="1">
              <a:off x="2248" y="3109"/>
              <a:ext cx="644" cy="0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34"/>
            <p:cNvSpPr>
              <a:spLocks noChangeArrowheads="1"/>
            </p:cNvSpPr>
            <p:nvPr/>
          </p:nvSpPr>
          <p:spPr bwMode="auto">
            <a:xfrm>
              <a:off x="2356" y="3133"/>
              <a:ext cx="48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Product</a:t>
              </a:r>
              <a:endParaRPr lang="de-DE" sz="1400"/>
            </a:p>
          </p:txBody>
        </p:sp>
        <p:sp>
          <p:nvSpPr>
            <p:cNvPr id="343" name="Freeform 135"/>
            <p:cNvSpPr>
              <a:spLocks/>
            </p:cNvSpPr>
            <p:nvPr/>
          </p:nvSpPr>
          <p:spPr bwMode="auto">
            <a:xfrm>
              <a:off x="2892" y="3345"/>
              <a:ext cx="24" cy="165"/>
            </a:xfrm>
            <a:custGeom>
              <a:avLst/>
              <a:gdLst>
                <a:gd name="T0" fmla="*/ 0 w 91"/>
                <a:gd name="T1" fmla="*/ 0 h 686"/>
                <a:gd name="T2" fmla="*/ 0 w 91"/>
                <a:gd name="T3" fmla="*/ 0 h 686"/>
                <a:gd name="T4" fmla="*/ 0 w 91"/>
                <a:gd name="T5" fmla="*/ 0 h 686"/>
                <a:gd name="T6" fmla="*/ 0 w 91"/>
                <a:gd name="T7" fmla="*/ 0 h 686"/>
                <a:gd name="T8" fmla="*/ 0 w 91"/>
                <a:gd name="T9" fmla="*/ 0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686"/>
                <a:gd name="T17" fmla="*/ 91 w 91"/>
                <a:gd name="T18" fmla="*/ 686 h 6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686">
                  <a:moveTo>
                    <a:pt x="0" y="686"/>
                  </a:moveTo>
                  <a:lnTo>
                    <a:pt x="0" y="91"/>
                  </a:lnTo>
                  <a:lnTo>
                    <a:pt x="91" y="0"/>
                  </a:lnTo>
                  <a:lnTo>
                    <a:pt x="91" y="540"/>
                  </a:lnTo>
                  <a:lnTo>
                    <a:pt x="0" y="686"/>
                  </a:lnTo>
                  <a:close/>
                </a:path>
              </a:pathLst>
            </a:custGeom>
            <a:solidFill>
              <a:srgbClr val="E12D8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136"/>
            <p:cNvSpPr>
              <a:spLocks noChangeShapeType="1"/>
            </p:cNvSpPr>
            <p:nvPr/>
          </p:nvSpPr>
          <p:spPr bwMode="auto">
            <a:xfrm flipV="1">
              <a:off x="2892" y="3475"/>
              <a:ext cx="24" cy="35"/>
            </a:xfrm>
            <a:prstGeom prst="line">
              <a:avLst/>
            </a:prstGeom>
            <a:noFill/>
            <a:ln w="0">
              <a:solidFill>
                <a:srgbClr val="E12D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37"/>
            <p:cNvSpPr>
              <a:spLocks/>
            </p:cNvSpPr>
            <p:nvPr/>
          </p:nvSpPr>
          <p:spPr bwMode="auto">
            <a:xfrm>
              <a:off x="2248" y="3345"/>
              <a:ext cx="668" cy="22"/>
            </a:xfrm>
            <a:custGeom>
              <a:avLst/>
              <a:gdLst>
                <a:gd name="T0" fmla="*/ 0 w 2587"/>
                <a:gd name="T1" fmla="*/ 0 h 91"/>
                <a:gd name="T2" fmla="*/ 0 w 2587"/>
                <a:gd name="T3" fmla="*/ 0 h 91"/>
                <a:gd name="T4" fmla="*/ 0 w 2587"/>
                <a:gd name="T5" fmla="*/ 0 h 91"/>
                <a:gd name="T6" fmla="*/ 0 w 2587"/>
                <a:gd name="T7" fmla="*/ 0 h 91"/>
                <a:gd name="T8" fmla="*/ 0 w 2587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7"/>
                <a:gd name="T16" fmla="*/ 0 h 91"/>
                <a:gd name="T17" fmla="*/ 2587 w 2587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7" h="91">
                  <a:moveTo>
                    <a:pt x="2496" y="91"/>
                  </a:moveTo>
                  <a:lnTo>
                    <a:pt x="0" y="91"/>
                  </a:lnTo>
                  <a:lnTo>
                    <a:pt x="321" y="0"/>
                  </a:lnTo>
                  <a:lnTo>
                    <a:pt x="2587" y="0"/>
                  </a:lnTo>
                  <a:lnTo>
                    <a:pt x="2496" y="91"/>
                  </a:lnTo>
                  <a:close/>
                </a:path>
              </a:pathLst>
            </a:custGeom>
            <a:solidFill>
              <a:srgbClr val="981E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138"/>
            <p:cNvSpPr>
              <a:spLocks noChangeShapeType="1"/>
            </p:cNvSpPr>
            <p:nvPr/>
          </p:nvSpPr>
          <p:spPr bwMode="auto">
            <a:xfrm flipV="1">
              <a:off x="2892" y="3345"/>
              <a:ext cx="24" cy="22"/>
            </a:xfrm>
            <a:prstGeom prst="line">
              <a:avLst/>
            </a:prstGeom>
            <a:noFill/>
            <a:ln w="0">
              <a:solidFill>
                <a:srgbClr val="981E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39"/>
            <p:cNvSpPr>
              <a:spLocks noChangeArrowheads="1"/>
            </p:cNvSpPr>
            <p:nvPr/>
          </p:nvSpPr>
          <p:spPr bwMode="auto">
            <a:xfrm>
              <a:off x="2248" y="3367"/>
              <a:ext cx="644" cy="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140"/>
            <p:cNvSpPr>
              <a:spLocks noChangeShapeType="1"/>
            </p:cNvSpPr>
            <p:nvPr/>
          </p:nvSpPr>
          <p:spPr bwMode="auto">
            <a:xfrm>
              <a:off x="2248" y="3367"/>
              <a:ext cx="1" cy="143"/>
            </a:xfrm>
            <a:prstGeom prst="line">
              <a:avLst/>
            </a:prstGeom>
            <a:noFill/>
            <a:ln w="4763">
              <a:solidFill>
                <a:srgbClr val="D62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141"/>
            <p:cNvSpPr>
              <a:spLocks noChangeShapeType="1"/>
            </p:cNvSpPr>
            <p:nvPr/>
          </p:nvSpPr>
          <p:spPr bwMode="auto">
            <a:xfrm>
              <a:off x="2248" y="3510"/>
              <a:ext cx="644" cy="1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42"/>
            <p:cNvSpPr>
              <a:spLocks noChangeShapeType="1"/>
            </p:cNvSpPr>
            <p:nvPr/>
          </p:nvSpPr>
          <p:spPr bwMode="auto">
            <a:xfrm flipV="1">
              <a:off x="2892" y="3367"/>
              <a:ext cx="1" cy="143"/>
            </a:xfrm>
            <a:prstGeom prst="line">
              <a:avLst/>
            </a:prstGeom>
            <a:noFill/>
            <a:ln w="4763">
              <a:solidFill>
                <a:srgbClr val="EA2E8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143"/>
            <p:cNvSpPr>
              <a:spLocks noChangeShapeType="1"/>
            </p:cNvSpPr>
            <p:nvPr/>
          </p:nvSpPr>
          <p:spPr bwMode="auto">
            <a:xfrm flipH="1">
              <a:off x="2248" y="3367"/>
              <a:ext cx="644" cy="1"/>
            </a:xfrm>
            <a:prstGeom prst="line">
              <a:avLst/>
            </a:prstGeom>
            <a:noFill/>
            <a:ln w="4763">
              <a:solidFill>
                <a:srgbClr val="B7246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44"/>
            <p:cNvSpPr>
              <a:spLocks noChangeArrowheads="1"/>
            </p:cNvSpPr>
            <p:nvPr/>
          </p:nvSpPr>
          <p:spPr bwMode="auto">
            <a:xfrm>
              <a:off x="2396" y="3377"/>
              <a:ext cx="3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Event</a:t>
              </a:r>
              <a:endParaRPr lang="de-DE" sz="1400"/>
            </a:p>
          </p:txBody>
        </p:sp>
        <p:sp>
          <p:nvSpPr>
            <p:cNvPr id="353" name="Freeform 145"/>
            <p:cNvSpPr>
              <a:spLocks/>
            </p:cNvSpPr>
            <p:nvPr/>
          </p:nvSpPr>
          <p:spPr bwMode="auto">
            <a:xfrm>
              <a:off x="1204" y="1905"/>
              <a:ext cx="122" cy="87"/>
            </a:xfrm>
            <a:custGeom>
              <a:avLst/>
              <a:gdLst>
                <a:gd name="T0" fmla="*/ 0 w 474"/>
                <a:gd name="T1" fmla="*/ 0 h 355"/>
                <a:gd name="T2" fmla="*/ 0 w 474"/>
                <a:gd name="T3" fmla="*/ 0 h 355"/>
                <a:gd name="T4" fmla="*/ 0 w 474"/>
                <a:gd name="T5" fmla="*/ 0 h 355"/>
                <a:gd name="T6" fmla="*/ 0 w 474"/>
                <a:gd name="T7" fmla="*/ 0 h 355"/>
                <a:gd name="T8" fmla="*/ 0 w 474"/>
                <a:gd name="T9" fmla="*/ 0 h 355"/>
                <a:gd name="T10" fmla="*/ 0 w 474"/>
                <a:gd name="T11" fmla="*/ 0 h 355"/>
                <a:gd name="T12" fmla="*/ 0 w 474"/>
                <a:gd name="T13" fmla="*/ 0 h 355"/>
                <a:gd name="T14" fmla="*/ 0 w 474"/>
                <a:gd name="T15" fmla="*/ 0 h 355"/>
                <a:gd name="T16" fmla="*/ 0 w 474"/>
                <a:gd name="T17" fmla="*/ 0 h 355"/>
                <a:gd name="T18" fmla="*/ 0 w 474"/>
                <a:gd name="T19" fmla="*/ 0 h 355"/>
                <a:gd name="T20" fmla="*/ 0 w 474"/>
                <a:gd name="T21" fmla="*/ 0 h 355"/>
                <a:gd name="T22" fmla="*/ 0 w 474"/>
                <a:gd name="T23" fmla="*/ 0 h 355"/>
                <a:gd name="T24" fmla="*/ 0 w 474"/>
                <a:gd name="T25" fmla="*/ 0 h 355"/>
                <a:gd name="T26" fmla="*/ 0 w 474"/>
                <a:gd name="T27" fmla="*/ 0 h 355"/>
                <a:gd name="T28" fmla="*/ 0 w 474"/>
                <a:gd name="T29" fmla="*/ 0 h 355"/>
                <a:gd name="T30" fmla="*/ 0 w 474"/>
                <a:gd name="T31" fmla="*/ 0 h 355"/>
                <a:gd name="T32" fmla="*/ 0 w 474"/>
                <a:gd name="T33" fmla="*/ 0 h 355"/>
                <a:gd name="T34" fmla="*/ 0 w 474"/>
                <a:gd name="T35" fmla="*/ 0 h 355"/>
                <a:gd name="T36" fmla="*/ 0 w 474"/>
                <a:gd name="T37" fmla="*/ 0 h 355"/>
                <a:gd name="T38" fmla="*/ 0 w 474"/>
                <a:gd name="T39" fmla="*/ 0 h 355"/>
                <a:gd name="T40" fmla="*/ 0 w 474"/>
                <a:gd name="T41" fmla="*/ 0 h 355"/>
                <a:gd name="T42" fmla="*/ 0 w 474"/>
                <a:gd name="T43" fmla="*/ 0 h 355"/>
                <a:gd name="T44" fmla="*/ 0 w 474"/>
                <a:gd name="T45" fmla="*/ 0 h 355"/>
                <a:gd name="T46" fmla="*/ 0 w 474"/>
                <a:gd name="T47" fmla="*/ 0 h 355"/>
                <a:gd name="T48" fmla="*/ 0 w 474"/>
                <a:gd name="T49" fmla="*/ 0 h 355"/>
                <a:gd name="T50" fmla="*/ 0 w 474"/>
                <a:gd name="T51" fmla="*/ 0 h 355"/>
                <a:gd name="T52" fmla="*/ 0 w 474"/>
                <a:gd name="T53" fmla="*/ 0 h 355"/>
                <a:gd name="T54" fmla="*/ 0 w 474"/>
                <a:gd name="T55" fmla="*/ 0 h 355"/>
                <a:gd name="T56" fmla="*/ 0 w 474"/>
                <a:gd name="T57" fmla="*/ 0 h 355"/>
                <a:gd name="T58" fmla="*/ 0 w 474"/>
                <a:gd name="T59" fmla="*/ 0 h 355"/>
                <a:gd name="T60" fmla="*/ 0 w 474"/>
                <a:gd name="T61" fmla="*/ 0 h 355"/>
                <a:gd name="T62" fmla="*/ 0 w 474"/>
                <a:gd name="T63" fmla="*/ 0 h 355"/>
                <a:gd name="T64" fmla="*/ 0 w 474"/>
                <a:gd name="T65" fmla="*/ 0 h 355"/>
                <a:gd name="T66" fmla="*/ 0 w 474"/>
                <a:gd name="T67" fmla="*/ 0 h 355"/>
                <a:gd name="T68" fmla="*/ 0 w 474"/>
                <a:gd name="T69" fmla="*/ 0 h 355"/>
                <a:gd name="T70" fmla="*/ 0 w 474"/>
                <a:gd name="T71" fmla="*/ 0 h 355"/>
                <a:gd name="T72" fmla="*/ 0 w 474"/>
                <a:gd name="T73" fmla="*/ 0 h 355"/>
                <a:gd name="T74" fmla="*/ 0 w 474"/>
                <a:gd name="T75" fmla="*/ 0 h 355"/>
                <a:gd name="T76" fmla="*/ 0 w 474"/>
                <a:gd name="T77" fmla="*/ 0 h 355"/>
                <a:gd name="T78" fmla="*/ 0 w 474"/>
                <a:gd name="T79" fmla="*/ 0 h 355"/>
                <a:gd name="T80" fmla="*/ 0 w 474"/>
                <a:gd name="T81" fmla="*/ 0 h 355"/>
                <a:gd name="T82" fmla="*/ 0 w 474"/>
                <a:gd name="T83" fmla="*/ 0 h 355"/>
                <a:gd name="T84" fmla="*/ 0 w 474"/>
                <a:gd name="T85" fmla="*/ 0 h 3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4"/>
                <a:gd name="T130" fmla="*/ 0 h 355"/>
                <a:gd name="T131" fmla="*/ 474 w 474"/>
                <a:gd name="T132" fmla="*/ 355 h 3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4" h="355">
                  <a:moveTo>
                    <a:pt x="237" y="0"/>
                  </a:moveTo>
                  <a:lnTo>
                    <a:pt x="225" y="0"/>
                  </a:lnTo>
                  <a:lnTo>
                    <a:pt x="213" y="0"/>
                  </a:lnTo>
                  <a:lnTo>
                    <a:pt x="201" y="1"/>
                  </a:lnTo>
                  <a:lnTo>
                    <a:pt x="190" y="3"/>
                  </a:lnTo>
                  <a:lnTo>
                    <a:pt x="178" y="5"/>
                  </a:lnTo>
                  <a:lnTo>
                    <a:pt x="167" y="7"/>
                  </a:lnTo>
                  <a:lnTo>
                    <a:pt x="156" y="9"/>
                  </a:lnTo>
                  <a:lnTo>
                    <a:pt x="145" y="13"/>
                  </a:lnTo>
                  <a:lnTo>
                    <a:pt x="134" y="17"/>
                  </a:lnTo>
                  <a:lnTo>
                    <a:pt x="125" y="20"/>
                  </a:lnTo>
                  <a:lnTo>
                    <a:pt x="114" y="25"/>
                  </a:lnTo>
                  <a:lnTo>
                    <a:pt x="105" y="30"/>
                  </a:lnTo>
                  <a:lnTo>
                    <a:pt x="96" y="35"/>
                  </a:lnTo>
                  <a:lnTo>
                    <a:pt x="86" y="40"/>
                  </a:lnTo>
                  <a:lnTo>
                    <a:pt x="78" y="46"/>
                  </a:lnTo>
                  <a:lnTo>
                    <a:pt x="70" y="52"/>
                  </a:lnTo>
                  <a:lnTo>
                    <a:pt x="62" y="58"/>
                  </a:lnTo>
                  <a:lnTo>
                    <a:pt x="55" y="64"/>
                  </a:lnTo>
                  <a:lnTo>
                    <a:pt x="47" y="71"/>
                  </a:lnTo>
                  <a:lnTo>
                    <a:pt x="41" y="78"/>
                  </a:lnTo>
                  <a:lnTo>
                    <a:pt x="35" y="86"/>
                  </a:lnTo>
                  <a:lnTo>
                    <a:pt x="29" y="93"/>
                  </a:lnTo>
                  <a:lnTo>
                    <a:pt x="24" y="100"/>
                  </a:lnTo>
                  <a:lnTo>
                    <a:pt x="20" y="109"/>
                  </a:lnTo>
                  <a:lnTo>
                    <a:pt x="15" y="116"/>
                  </a:lnTo>
                  <a:lnTo>
                    <a:pt x="11" y="124"/>
                  </a:lnTo>
                  <a:lnTo>
                    <a:pt x="8" y="133"/>
                  </a:lnTo>
                  <a:lnTo>
                    <a:pt x="5" y="141"/>
                  </a:lnTo>
                  <a:lnTo>
                    <a:pt x="4" y="151"/>
                  </a:lnTo>
                  <a:lnTo>
                    <a:pt x="1" y="159"/>
                  </a:lnTo>
                  <a:lnTo>
                    <a:pt x="1" y="168"/>
                  </a:lnTo>
                  <a:lnTo>
                    <a:pt x="0" y="178"/>
                  </a:lnTo>
                  <a:lnTo>
                    <a:pt x="1" y="187"/>
                  </a:lnTo>
                  <a:lnTo>
                    <a:pt x="1" y="196"/>
                  </a:lnTo>
                  <a:lnTo>
                    <a:pt x="4" y="204"/>
                  </a:lnTo>
                  <a:lnTo>
                    <a:pt x="5" y="214"/>
                  </a:lnTo>
                  <a:lnTo>
                    <a:pt x="8" y="222"/>
                  </a:lnTo>
                  <a:lnTo>
                    <a:pt x="11" y="231"/>
                  </a:lnTo>
                  <a:lnTo>
                    <a:pt x="15" y="239"/>
                  </a:lnTo>
                  <a:lnTo>
                    <a:pt x="20" y="246"/>
                  </a:lnTo>
                  <a:lnTo>
                    <a:pt x="24" y="255"/>
                  </a:lnTo>
                  <a:lnTo>
                    <a:pt x="29" y="262"/>
                  </a:lnTo>
                  <a:lnTo>
                    <a:pt x="35" y="269"/>
                  </a:lnTo>
                  <a:lnTo>
                    <a:pt x="41" y="277"/>
                  </a:lnTo>
                  <a:lnTo>
                    <a:pt x="47" y="284"/>
                  </a:lnTo>
                  <a:lnTo>
                    <a:pt x="55" y="291"/>
                  </a:lnTo>
                  <a:lnTo>
                    <a:pt x="62" y="297"/>
                  </a:lnTo>
                  <a:lnTo>
                    <a:pt x="70" y="303"/>
                  </a:lnTo>
                  <a:lnTo>
                    <a:pt x="78" y="309"/>
                  </a:lnTo>
                  <a:lnTo>
                    <a:pt x="86" y="315"/>
                  </a:lnTo>
                  <a:lnTo>
                    <a:pt x="96" y="320"/>
                  </a:lnTo>
                  <a:lnTo>
                    <a:pt x="105" y="325"/>
                  </a:lnTo>
                  <a:lnTo>
                    <a:pt x="114" y="330"/>
                  </a:lnTo>
                  <a:lnTo>
                    <a:pt x="125" y="334"/>
                  </a:lnTo>
                  <a:lnTo>
                    <a:pt x="134" y="338"/>
                  </a:lnTo>
                  <a:lnTo>
                    <a:pt x="145" y="342"/>
                  </a:lnTo>
                  <a:lnTo>
                    <a:pt x="156" y="344"/>
                  </a:lnTo>
                  <a:lnTo>
                    <a:pt x="167" y="348"/>
                  </a:lnTo>
                  <a:lnTo>
                    <a:pt x="178" y="350"/>
                  </a:lnTo>
                  <a:lnTo>
                    <a:pt x="190" y="352"/>
                  </a:lnTo>
                  <a:lnTo>
                    <a:pt x="201" y="354"/>
                  </a:lnTo>
                  <a:lnTo>
                    <a:pt x="213" y="355"/>
                  </a:lnTo>
                  <a:lnTo>
                    <a:pt x="225" y="355"/>
                  </a:lnTo>
                  <a:lnTo>
                    <a:pt x="237" y="355"/>
                  </a:lnTo>
                  <a:lnTo>
                    <a:pt x="249" y="355"/>
                  </a:lnTo>
                  <a:lnTo>
                    <a:pt x="261" y="355"/>
                  </a:lnTo>
                  <a:lnTo>
                    <a:pt x="274" y="354"/>
                  </a:lnTo>
                  <a:lnTo>
                    <a:pt x="286" y="352"/>
                  </a:lnTo>
                  <a:lnTo>
                    <a:pt x="297" y="350"/>
                  </a:lnTo>
                  <a:lnTo>
                    <a:pt x="307" y="348"/>
                  </a:lnTo>
                  <a:lnTo>
                    <a:pt x="318" y="344"/>
                  </a:lnTo>
                  <a:lnTo>
                    <a:pt x="329" y="342"/>
                  </a:lnTo>
                  <a:lnTo>
                    <a:pt x="340" y="338"/>
                  </a:lnTo>
                  <a:lnTo>
                    <a:pt x="350" y="334"/>
                  </a:lnTo>
                  <a:lnTo>
                    <a:pt x="361" y="330"/>
                  </a:lnTo>
                  <a:lnTo>
                    <a:pt x="370" y="325"/>
                  </a:lnTo>
                  <a:lnTo>
                    <a:pt x="379" y="320"/>
                  </a:lnTo>
                  <a:lnTo>
                    <a:pt x="388" y="315"/>
                  </a:lnTo>
                  <a:lnTo>
                    <a:pt x="397" y="309"/>
                  </a:lnTo>
                  <a:lnTo>
                    <a:pt x="404" y="303"/>
                  </a:lnTo>
                  <a:lnTo>
                    <a:pt x="413" y="297"/>
                  </a:lnTo>
                  <a:lnTo>
                    <a:pt x="420" y="291"/>
                  </a:lnTo>
                  <a:lnTo>
                    <a:pt x="427" y="284"/>
                  </a:lnTo>
                  <a:lnTo>
                    <a:pt x="433" y="277"/>
                  </a:lnTo>
                  <a:lnTo>
                    <a:pt x="439" y="269"/>
                  </a:lnTo>
                  <a:lnTo>
                    <a:pt x="445" y="262"/>
                  </a:lnTo>
                  <a:lnTo>
                    <a:pt x="450" y="255"/>
                  </a:lnTo>
                  <a:lnTo>
                    <a:pt x="455" y="246"/>
                  </a:lnTo>
                  <a:lnTo>
                    <a:pt x="460" y="239"/>
                  </a:lnTo>
                  <a:lnTo>
                    <a:pt x="463" y="231"/>
                  </a:lnTo>
                  <a:lnTo>
                    <a:pt x="467" y="222"/>
                  </a:lnTo>
                  <a:lnTo>
                    <a:pt x="469" y="214"/>
                  </a:lnTo>
                  <a:lnTo>
                    <a:pt x="472" y="204"/>
                  </a:lnTo>
                  <a:lnTo>
                    <a:pt x="473" y="196"/>
                  </a:lnTo>
                  <a:lnTo>
                    <a:pt x="474" y="187"/>
                  </a:lnTo>
                  <a:lnTo>
                    <a:pt x="474" y="178"/>
                  </a:lnTo>
                  <a:lnTo>
                    <a:pt x="474" y="168"/>
                  </a:lnTo>
                  <a:lnTo>
                    <a:pt x="473" y="159"/>
                  </a:lnTo>
                  <a:lnTo>
                    <a:pt x="472" y="151"/>
                  </a:lnTo>
                  <a:lnTo>
                    <a:pt x="469" y="141"/>
                  </a:lnTo>
                  <a:lnTo>
                    <a:pt x="467" y="133"/>
                  </a:lnTo>
                  <a:lnTo>
                    <a:pt x="463" y="124"/>
                  </a:lnTo>
                  <a:lnTo>
                    <a:pt x="460" y="116"/>
                  </a:lnTo>
                  <a:lnTo>
                    <a:pt x="455" y="109"/>
                  </a:lnTo>
                  <a:lnTo>
                    <a:pt x="450" y="100"/>
                  </a:lnTo>
                  <a:lnTo>
                    <a:pt x="445" y="93"/>
                  </a:lnTo>
                  <a:lnTo>
                    <a:pt x="439" y="86"/>
                  </a:lnTo>
                  <a:lnTo>
                    <a:pt x="433" y="78"/>
                  </a:lnTo>
                  <a:lnTo>
                    <a:pt x="427" y="71"/>
                  </a:lnTo>
                  <a:lnTo>
                    <a:pt x="420" y="64"/>
                  </a:lnTo>
                  <a:lnTo>
                    <a:pt x="413" y="58"/>
                  </a:lnTo>
                  <a:lnTo>
                    <a:pt x="404" y="52"/>
                  </a:lnTo>
                  <a:lnTo>
                    <a:pt x="397" y="46"/>
                  </a:lnTo>
                  <a:lnTo>
                    <a:pt x="388" y="40"/>
                  </a:lnTo>
                  <a:lnTo>
                    <a:pt x="379" y="35"/>
                  </a:lnTo>
                  <a:lnTo>
                    <a:pt x="370" y="30"/>
                  </a:lnTo>
                  <a:lnTo>
                    <a:pt x="361" y="25"/>
                  </a:lnTo>
                  <a:lnTo>
                    <a:pt x="350" y="20"/>
                  </a:lnTo>
                  <a:lnTo>
                    <a:pt x="340" y="17"/>
                  </a:lnTo>
                  <a:lnTo>
                    <a:pt x="329" y="13"/>
                  </a:lnTo>
                  <a:lnTo>
                    <a:pt x="318" y="9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6" y="3"/>
                  </a:lnTo>
                  <a:lnTo>
                    <a:pt x="274" y="1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46"/>
            <p:cNvSpPr>
              <a:spLocks/>
            </p:cNvSpPr>
            <p:nvPr/>
          </p:nvSpPr>
          <p:spPr bwMode="auto">
            <a:xfrm>
              <a:off x="1880" y="1912"/>
              <a:ext cx="24" cy="280"/>
            </a:xfrm>
            <a:custGeom>
              <a:avLst/>
              <a:gdLst>
                <a:gd name="T0" fmla="*/ 0 w 92"/>
                <a:gd name="T1" fmla="*/ 0 h 1160"/>
                <a:gd name="T2" fmla="*/ 0 w 92"/>
                <a:gd name="T3" fmla="*/ 0 h 1160"/>
                <a:gd name="T4" fmla="*/ 0 w 92"/>
                <a:gd name="T5" fmla="*/ 0 h 1160"/>
                <a:gd name="T6" fmla="*/ 0 w 92"/>
                <a:gd name="T7" fmla="*/ 0 h 1160"/>
                <a:gd name="T8" fmla="*/ 0 w 92"/>
                <a:gd name="T9" fmla="*/ 0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0"/>
                <a:gd name="T17" fmla="*/ 92 w 92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0">
                  <a:moveTo>
                    <a:pt x="0" y="1160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2DB4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47"/>
            <p:cNvSpPr>
              <a:spLocks noChangeShapeType="1"/>
            </p:cNvSpPr>
            <p:nvPr/>
          </p:nvSpPr>
          <p:spPr bwMode="auto">
            <a:xfrm flipV="1">
              <a:off x="1880" y="2146"/>
              <a:ext cx="24" cy="46"/>
            </a:xfrm>
            <a:prstGeom prst="line">
              <a:avLst/>
            </a:prstGeom>
            <a:noFill/>
            <a:ln w="0">
              <a:solidFill>
                <a:srgbClr val="2DB4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48"/>
            <p:cNvSpPr>
              <a:spLocks/>
            </p:cNvSpPr>
            <p:nvPr/>
          </p:nvSpPr>
          <p:spPr bwMode="auto">
            <a:xfrm>
              <a:off x="1266" y="1912"/>
              <a:ext cx="638" cy="23"/>
            </a:xfrm>
            <a:custGeom>
              <a:avLst/>
              <a:gdLst>
                <a:gd name="T0" fmla="*/ 0 w 2472"/>
                <a:gd name="T1" fmla="*/ 0 h 92"/>
                <a:gd name="T2" fmla="*/ 0 w 2472"/>
                <a:gd name="T3" fmla="*/ 0 h 92"/>
                <a:gd name="T4" fmla="*/ 0 w 2472"/>
                <a:gd name="T5" fmla="*/ 0 h 92"/>
                <a:gd name="T6" fmla="*/ 0 w 2472"/>
                <a:gd name="T7" fmla="*/ 0 h 92"/>
                <a:gd name="T8" fmla="*/ 0 w 247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2"/>
                <a:gd name="T16" fmla="*/ 0 h 92"/>
                <a:gd name="T17" fmla="*/ 2472 w 247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2" h="92">
                  <a:moveTo>
                    <a:pt x="2380" y="92"/>
                  </a:moveTo>
                  <a:lnTo>
                    <a:pt x="0" y="92"/>
                  </a:lnTo>
                  <a:lnTo>
                    <a:pt x="312" y="0"/>
                  </a:lnTo>
                  <a:lnTo>
                    <a:pt x="2472" y="0"/>
                  </a:lnTo>
                  <a:lnTo>
                    <a:pt x="2380" y="92"/>
                  </a:lnTo>
                  <a:close/>
                </a:path>
              </a:pathLst>
            </a:custGeom>
            <a:solidFill>
              <a:srgbClr val="1E79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149"/>
            <p:cNvSpPr>
              <a:spLocks noChangeShapeType="1"/>
            </p:cNvSpPr>
            <p:nvPr/>
          </p:nvSpPr>
          <p:spPr bwMode="auto">
            <a:xfrm flipV="1">
              <a:off x="1880" y="1912"/>
              <a:ext cx="24" cy="23"/>
            </a:xfrm>
            <a:prstGeom prst="line">
              <a:avLst/>
            </a:prstGeom>
            <a:noFill/>
            <a:ln w="0">
              <a:solidFill>
                <a:srgbClr val="1E79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50"/>
            <p:cNvSpPr>
              <a:spLocks noChangeArrowheads="1"/>
            </p:cNvSpPr>
            <p:nvPr/>
          </p:nvSpPr>
          <p:spPr bwMode="auto">
            <a:xfrm>
              <a:off x="1266" y="1935"/>
              <a:ext cx="614" cy="257"/>
            </a:xfrm>
            <a:prstGeom prst="rect">
              <a:avLst/>
            </a:prstGeom>
            <a:solidFill>
              <a:srgbClr val="279C2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151"/>
            <p:cNvSpPr>
              <a:spLocks noChangeShapeType="1"/>
            </p:cNvSpPr>
            <p:nvPr/>
          </p:nvSpPr>
          <p:spPr bwMode="auto">
            <a:xfrm>
              <a:off x="1266" y="1935"/>
              <a:ext cx="0" cy="257"/>
            </a:xfrm>
            <a:prstGeom prst="line">
              <a:avLst/>
            </a:prstGeom>
            <a:noFill/>
            <a:ln w="4763">
              <a:solidFill>
                <a:srgbClr val="2AAB2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152"/>
            <p:cNvSpPr>
              <a:spLocks noChangeShapeType="1"/>
            </p:cNvSpPr>
            <p:nvPr/>
          </p:nvSpPr>
          <p:spPr bwMode="auto">
            <a:xfrm>
              <a:off x="1266" y="2192"/>
              <a:ext cx="614" cy="1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153"/>
            <p:cNvSpPr>
              <a:spLocks noChangeShapeType="1"/>
            </p:cNvSpPr>
            <p:nvPr/>
          </p:nvSpPr>
          <p:spPr bwMode="auto">
            <a:xfrm flipV="1">
              <a:off x="1880" y="1935"/>
              <a:ext cx="1" cy="257"/>
            </a:xfrm>
            <a:prstGeom prst="line">
              <a:avLst/>
            </a:prstGeom>
            <a:noFill/>
            <a:ln w="4763">
              <a:solidFill>
                <a:srgbClr val="2EBB2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Line 154"/>
            <p:cNvSpPr>
              <a:spLocks noChangeShapeType="1"/>
            </p:cNvSpPr>
            <p:nvPr/>
          </p:nvSpPr>
          <p:spPr bwMode="auto">
            <a:xfrm flipH="1">
              <a:off x="1266" y="1935"/>
              <a:ext cx="614" cy="0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55"/>
            <p:cNvSpPr>
              <a:spLocks noChangeArrowheads="1"/>
            </p:cNvSpPr>
            <p:nvPr/>
          </p:nvSpPr>
          <p:spPr bwMode="auto">
            <a:xfrm>
              <a:off x="1371" y="2002"/>
              <a:ext cx="4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Person</a:t>
              </a:r>
              <a:endParaRPr lang="de-DE" sz="1400"/>
            </a:p>
          </p:txBody>
        </p:sp>
        <p:sp>
          <p:nvSpPr>
            <p:cNvPr id="364" name="Freeform 156"/>
            <p:cNvSpPr>
              <a:spLocks/>
            </p:cNvSpPr>
            <p:nvPr/>
          </p:nvSpPr>
          <p:spPr bwMode="auto">
            <a:xfrm>
              <a:off x="1204" y="1905"/>
              <a:ext cx="122" cy="87"/>
            </a:xfrm>
            <a:custGeom>
              <a:avLst/>
              <a:gdLst>
                <a:gd name="T0" fmla="*/ 0 w 474"/>
                <a:gd name="T1" fmla="*/ 0 h 355"/>
                <a:gd name="T2" fmla="*/ 0 w 474"/>
                <a:gd name="T3" fmla="*/ 0 h 355"/>
                <a:gd name="T4" fmla="*/ 0 w 474"/>
                <a:gd name="T5" fmla="*/ 0 h 355"/>
                <a:gd name="T6" fmla="*/ 0 w 474"/>
                <a:gd name="T7" fmla="*/ 0 h 355"/>
                <a:gd name="T8" fmla="*/ 0 w 474"/>
                <a:gd name="T9" fmla="*/ 0 h 355"/>
                <a:gd name="T10" fmla="*/ 0 w 474"/>
                <a:gd name="T11" fmla="*/ 0 h 355"/>
                <a:gd name="T12" fmla="*/ 0 w 474"/>
                <a:gd name="T13" fmla="*/ 0 h 355"/>
                <a:gd name="T14" fmla="*/ 0 w 474"/>
                <a:gd name="T15" fmla="*/ 0 h 355"/>
                <a:gd name="T16" fmla="*/ 0 w 474"/>
                <a:gd name="T17" fmla="*/ 0 h 355"/>
                <a:gd name="T18" fmla="*/ 0 w 474"/>
                <a:gd name="T19" fmla="*/ 0 h 355"/>
                <a:gd name="T20" fmla="*/ 0 w 474"/>
                <a:gd name="T21" fmla="*/ 0 h 355"/>
                <a:gd name="T22" fmla="*/ 0 w 474"/>
                <a:gd name="T23" fmla="*/ 0 h 355"/>
                <a:gd name="T24" fmla="*/ 0 w 474"/>
                <a:gd name="T25" fmla="*/ 0 h 355"/>
                <a:gd name="T26" fmla="*/ 0 w 474"/>
                <a:gd name="T27" fmla="*/ 0 h 355"/>
                <a:gd name="T28" fmla="*/ 0 w 474"/>
                <a:gd name="T29" fmla="*/ 0 h 355"/>
                <a:gd name="T30" fmla="*/ 0 w 474"/>
                <a:gd name="T31" fmla="*/ 0 h 355"/>
                <a:gd name="T32" fmla="*/ 0 w 474"/>
                <a:gd name="T33" fmla="*/ 0 h 355"/>
                <a:gd name="T34" fmla="*/ 0 w 474"/>
                <a:gd name="T35" fmla="*/ 0 h 355"/>
                <a:gd name="T36" fmla="*/ 0 w 474"/>
                <a:gd name="T37" fmla="*/ 0 h 355"/>
                <a:gd name="T38" fmla="*/ 0 w 474"/>
                <a:gd name="T39" fmla="*/ 0 h 355"/>
                <a:gd name="T40" fmla="*/ 0 w 474"/>
                <a:gd name="T41" fmla="*/ 0 h 355"/>
                <a:gd name="T42" fmla="*/ 0 w 474"/>
                <a:gd name="T43" fmla="*/ 0 h 355"/>
                <a:gd name="T44" fmla="*/ 0 w 474"/>
                <a:gd name="T45" fmla="*/ 0 h 355"/>
                <a:gd name="T46" fmla="*/ 0 w 474"/>
                <a:gd name="T47" fmla="*/ 0 h 355"/>
                <a:gd name="T48" fmla="*/ 0 w 474"/>
                <a:gd name="T49" fmla="*/ 0 h 355"/>
                <a:gd name="T50" fmla="*/ 0 w 474"/>
                <a:gd name="T51" fmla="*/ 0 h 355"/>
                <a:gd name="T52" fmla="*/ 0 w 474"/>
                <a:gd name="T53" fmla="*/ 0 h 355"/>
                <a:gd name="T54" fmla="*/ 0 w 474"/>
                <a:gd name="T55" fmla="*/ 0 h 355"/>
                <a:gd name="T56" fmla="*/ 0 w 474"/>
                <a:gd name="T57" fmla="*/ 0 h 355"/>
                <a:gd name="T58" fmla="*/ 0 w 474"/>
                <a:gd name="T59" fmla="*/ 0 h 355"/>
                <a:gd name="T60" fmla="*/ 0 w 474"/>
                <a:gd name="T61" fmla="*/ 0 h 355"/>
                <a:gd name="T62" fmla="*/ 0 w 474"/>
                <a:gd name="T63" fmla="*/ 0 h 355"/>
                <a:gd name="T64" fmla="*/ 0 w 474"/>
                <a:gd name="T65" fmla="*/ 0 h 355"/>
                <a:gd name="T66" fmla="*/ 0 w 474"/>
                <a:gd name="T67" fmla="*/ 0 h 355"/>
                <a:gd name="T68" fmla="*/ 0 w 474"/>
                <a:gd name="T69" fmla="*/ 0 h 355"/>
                <a:gd name="T70" fmla="*/ 0 w 474"/>
                <a:gd name="T71" fmla="*/ 0 h 355"/>
                <a:gd name="T72" fmla="*/ 0 w 474"/>
                <a:gd name="T73" fmla="*/ 0 h 355"/>
                <a:gd name="T74" fmla="*/ 0 w 474"/>
                <a:gd name="T75" fmla="*/ 0 h 355"/>
                <a:gd name="T76" fmla="*/ 0 w 474"/>
                <a:gd name="T77" fmla="*/ 0 h 355"/>
                <a:gd name="T78" fmla="*/ 0 w 474"/>
                <a:gd name="T79" fmla="*/ 0 h 355"/>
                <a:gd name="T80" fmla="*/ 0 w 474"/>
                <a:gd name="T81" fmla="*/ 0 h 355"/>
                <a:gd name="T82" fmla="*/ 0 w 474"/>
                <a:gd name="T83" fmla="*/ 0 h 355"/>
                <a:gd name="T84" fmla="*/ 0 w 474"/>
                <a:gd name="T85" fmla="*/ 0 h 3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4"/>
                <a:gd name="T130" fmla="*/ 0 h 355"/>
                <a:gd name="T131" fmla="*/ 474 w 474"/>
                <a:gd name="T132" fmla="*/ 355 h 3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4" h="355">
                  <a:moveTo>
                    <a:pt x="237" y="0"/>
                  </a:moveTo>
                  <a:lnTo>
                    <a:pt x="225" y="0"/>
                  </a:lnTo>
                  <a:lnTo>
                    <a:pt x="213" y="0"/>
                  </a:lnTo>
                  <a:lnTo>
                    <a:pt x="201" y="1"/>
                  </a:lnTo>
                  <a:lnTo>
                    <a:pt x="190" y="3"/>
                  </a:lnTo>
                  <a:lnTo>
                    <a:pt x="178" y="5"/>
                  </a:lnTo>
                  <a:lnTo>
                    <a:pt x="167" y="7"/>
                  </a:lnTo>
                  <a:lnTo>
                    <a:pt x="156" y="9"/>
                  </a:lnTo>
                  <a:lnTo>
                    <a:pt x="145" y="13"/>
                  </a:lnTo>
                  <a:lnTo>
                    <a:pt x="134" y="17"/>
                  </a:lnTo>
                  <a:lnTo>
                    <a:pt x="125" y="20"/>
                  </a:lnTo>
                  <a:lnTo>
                    <a:pt x="114" y="25"/>
                  </a:lnTo>
                  <a:lnTo>
                    <a:pt x="105" y="30"/>
                  </a:lnTo>
                  <a:lnTo>
                    <a:pt x="96" y="35"/>
                  </a:lnTo>
                  <a:lnTo>
                    <a:pt x="86" y="40"/>
                  </a:lnTo>
                  <a:lnTo>
                    <a:pt x="78" y="46"/>
                  </a:lnTo>
                  <a:lnTo>
                    <a:pt x="70" y="52"/>
                  </a:lnTo>
                  <a:lnTo>
                    <a:pt x="62" y="58"/>
                  </a:lnTo>
                  <a:lnTo>
                    <a:pt x="55" y="64"/>
                  </a:lnTo>
                  <a:lnTo>
                    <a:pt x="47" y="71"/>
                  </a:lnTo>
                  <a:lnTo>
                    <a:pt x="41" y="78"/>
                  </a:lnTo>
                  <a:lnTo>
                    <a:pt x="35" y="86"/>
                  </a:lnTo>
                  <a:lnTo>
                    <a:pt x="29" y="93"/>
                  </a:lnTo>
                  <a:lnTo>
                    <a:pt x="24" y="100"/>
                  </a:lnTo>
                  <a:lnTo>
                    <a:pt x="20" y="109"/>
                  </a:lnTo>
                  <a:lnTo>
                    <a:pt x="15" y="116"/>
                  </a:lnTo>
                  <a:lnTo>
                    <a:pt x="11" y="124"/>
                  </a:lnTo>
                  <a:lnTo>
                    <a:pt x="8" y="133"/>
                  </a:lnTo>
                  <a:lnTo>
                    <a:pt x="5" y="141"/>
                  </a:lnTo>
                  <a:lnTo>
                    <a:pt x="4" y="151"/>
                  </a:lnTo>
                  <a:lnTo>
                    <a:pt x="1" y="159"/>
                  </a:lnTo>
                  <a:lnTo>
                    <a:pt x="1" y="168"/>
                  </a:lnTo>
                  <a:lnTo>
                    <a:pt x="0" y="178"/>
                  </a:lnTo>
                  <a:lnTo>
                    <a:pt x="1" y="187"/>
                  </a:lnTo>
                  <a:lnTo>
                    <a:pt x="1" y="196"/>
                  </a:lnTo>
                  <a:lnTo>
                    <a:pt x="4" y="204"/>
                  </a:lnTo>
                  <a:lnTo>
                    <a:pt x="5" y="214"/>
                  </a:lnTo>
                  <a:lnTo>
                    <a:pt x="8" y="222"/>
                  </a:lnTo>
                  <a:lnTo>
                    <a:pt x="11" y="231"/>
                  </a:lnTo>
                  <a:lnTo>
                    <a:pt x="15" y="239"/>
                  </a:lnTo>
                  <a:lnTo>
                    <a:pt x="20" y="246"/>
                  </a:lnTo>
                  <a:lnTo>
                    <a:pt x="24" y="255"/>
                  </a:lnTo>
                  <a:lnTo>
                    <a:pt x="29" y="262"/>
                  </a:lnTo>
                  <a:lnTo>
                    <a:pt x="35" y="269"/>
                  </a:lnTo>
                  <a:lnTo>
                    <a:pt x="41" y="277"/>
                  </a:lnTo>
                  <a:lnTo>
                    <a:pt x="47" y="284"/>
                  </a:lnTo>
                  <a:lnTo>
                    <a:pt x="55" y="291"/>
                  </a:lnTo>
                  <a:lnTo>
                    <a:pt x="62" y="297"/>
                  </a:lnTo>
                  <a:lnTo>
                    <a:pt x="70" y="303"/>
                  </a:lnTo>
                  <a:lnTo>
                    <a:pt x="78" y="309"/>
                  </a:lnTo>
                  <a:lnTo>
                    <a:pt x="86" y="315"/>
                  </a:lnTo>
                  <a:lnTo>
                    <a:pt x="96" y="320"/>
                  </a:lnTo>
                  <a:lnTo>
                    <a:pt x="105" y="325"/>
                  </a:lnTo>
                  <a:lnTo>
                    <a:pt x="114" y="330"/>
                  </a:lnTo>
                  <a:lnTo>
                    <a:pt x="125" y="334"/>
                  </a:lnTo>
                  <a:lnTo>
                    <a:pt x="134" y="338"/>
                  </a:lnTo>
                  <a:lnTo>
                    <a:pt x="145" y="342"/>
                  </a:lnTo>
                  <a:lnTo>
                    <a:pt x="156" y="344"/>
                  </a:lnTo>
                  <a:lnTo>
                    <a:pt x="167" y="348"/>
                  </a:lnTo>
                  <a:lnTo>
                    <a:pt x="178" y="350"/>
                  </a:lnTo>
                  <a:lnTo>
                    <a:pt x="190" y="352"/>
                  </a:lnTo>
                  <a:lnTo>
                    <a:pt x="201" y="354"/>
                  </a:lnTo>
                  <a:lnTo>
                    <a:pt x="213" y="355"/>
                  </a:lnTo>
                  <a:lnTo>
                    <a:pt x="225" y="355"/>
                  </a:lnTo>
                  <a:lnTo>
                    <a:pt x="237" y="355"/>
                  </a:lnTo>
                  <a:lnTo>
                    <a:pt x="249" y="355"/>
                  </a:lnTo>
                  <a:lnTo>
                    <a:pt x="261" y="355"/>
                  </a:lnTo>
                  <a:lnTo>
                    <a:pt x="274" y="354"/>
                  </a:lnTo>
                  <a:lnTo>
                    <a:pt x="286" y="352"/>
                  </a:lnTo>
                  <a:lnTo>
                    <a:pt x="297" y="350"/>
                  </a:lnTo>
                  <a:lnTo>
                    <a:pt x="307" y="348"/>
                  </a:lnTo>
                  <a:lnTo>
                    <a:pt x="318" y="344"/>
                  </a:lnTo>
                  <a:lnTo>
                    <a:pt x="329" y="342"/>
                  </a:lnTo>
                  <a:lnTo>
                    <a:pt x="340" y="338"/>
                  </a:lnTo>
                  <a:lnTo>
                    <a:pt x="350" y="334"/>
                  </a:lnTo>
                  <a:lnTo>
                    <a:pt x="361" y="330"/>
                  </a:lnTo>
                  <a:lnTo>
                    <a:pt x="370" y="325"/>
                  </a:lnTo>
                  <a:lnTo>
                    <a:pt x="379" y="320"/>
                  </a:lnTo>
                  <a:lnTo>
                    <a:pt x="388" y="315"/>
                  </a:lnTo>
                  <a:lnTo>
                    <a:pt x="397" y="309"/>
                  </a:lnTo>
                  <a:lnTo>
                    <a:pt x="404" y="303"/>
                  </a:lnTo>
                  <a:lnTo>
                    <a:pt x="413" y="297"/>
                  </a:lnTo>
                  <a:lnTo>
                    <a:pt x="420" y="291"/>
                  </a:lnTo>
                  <a:lnTo>
                    <a:pt x="427" y="284"/>
                  </a:lnTo>
                  <a:lnTo>
                    <a:pt x="433" y="277"/>
                  </a:lnTo>
                  <a:lnTo>
                    <a:pt x="439" y="269"/>
                  </a:lnTo>
                  <a:lnTo>
                    <a:pt x="445" y="262"/>
                  </a:lnTo>
                  <a:lnTo>
                    <a:pt x="450" y="255"/>
                  </a:lnTo>
                  <a:lnTo>
                    <a:pt x="455" y="246"/>
                  </a:lnTo>
                  <a:lnTo>
                    <a:pt x="460" y="239"/>
                  </a:lnTo>
                  <a:lnTo>
                    <a:pt x="463" y="231"/>
                  </a:lnTo>
                  <a:lnTo>
                    <a:pt x="467" y="222"/>
                  </a:lnTo>
                  <a:lnTo>
                    <a:pt x="469" y="214"/>
                  </a:lnTo>
                  <a:lnTo>
                    <a:pt x="472" y="204"/>
                  </a:lnTo>
                  <a:lnTo>
                    <a:pt x="473" y="196"/>
                  </a:lnTo>
                  <a:lnTo>
                    <a:pt x="474" y="187"/>
                  </a:lnTo>
                  <a:lnTo>
                    <a:pt x="474" y="178"/>
                  </a:lnTo>
                  <a:lnTo>
                    <a:pt x="474" y="168"/>
                  </a:lnTo>
                  <a:lnTo>
                    <a:pt x="473" y="159"/>
                  </a:lnTo>
                  <a:lnTo>
                    <a:pt x="472" y="151"/>
                  </a:lnTo>
                  <a:lnTo>
                    <a:pt x="469" y="141"/>
                  </a:lnTo>
                  <a:lnTo>
                    <a:pt x="467" y="133"/>
                  </a:lnTo>
                  <a:lnTo>
                    <a:pt x="463" y="124"/>
                  </a:lnTo>
                  <a:lnTo>
                    <a:pt x="460" y="116"/>
                  </a:lnTo>
                  <a:lnTo>
                    <a:pt x="455" y="109"/>
                  </a:lnTo>
                  <a:lnTo>
                    <a:pt x="450" y="100"/>
                  </a:lnTo>
                  <a:lnTo>
                    <a:pt x="445" y="93"/>
                  </a:lnTo>
                  <a:lnTo>
                    <a:pt x="439" y="86"/>
                  </a:lnTo>
                  <a:lnTo>
                    <a:pt x="433" y="78"/>
                  </a:lnTo>
                  <a:lnTo>
                    <a:pt x="427" y="71"/>
                  </a:lnTo>
                  <a:lnTo>
                    <a:pt x="420" y="64"/>
                  </a:lnTo>
                  <a:lnTo>
                    <a:pt x="413" y="58"/>
                  </a:lnTo>
                  <a:lnTo>
                    <a:pt x="404" y="52"/>
                  </a:lnTo>
                  <a:lnTo>
                    <a:pt x="397" y="46"/>
                  </a:lnTo>
                  <a:lnTo>
                    <a:pt x="388" y="40"/>
                  </a:lnTo>
                  <a:lnTo>
                    <a:pt x="379" y="35"/>
                  </a:lnTo>
                  <a:lnTo>
                    <a:pt x="370" y="30"/>
                  </a:lnTo>
                  <a:lnTo>
                    <a:pt x="361" y="25"/>
                  </a:lnTo>
                  <a:lnTo>
                    <a:pt x="350" y="20"/>
                  </a:lnTo>
                  <a:lnTo>
                    <a:pt x="340" y="17"/>
                  </a:lnTo>
                  <a:lnTo>
                    <a:pt x="329" y="13"/>
                  </a:lnTo>
                  <a:lnTo>
                    <a:pt x="318" y="9"/>
                  </a:lnTo>
                  <a:lnTo>
                    <a:pt x="307" y="7"/>
                  </a:lnTo>
                  <a:lnTo>
                    <a:pt x="297" y="5"/>
                  </a:lnTo>
                  <a:lnTo>
                    <a:pt x="286" y="3"/>
                  </a:lnTo>
                  <a:lnTo>
                    <a:pt x="274" y="1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57"/>
            <p:cNvSpPr>
              <a:spLocks/>
            </p:cNvSpPr>
            <p:nvPr/>
          </p:nvSpPr>
          <p:spPr bwMode="auto">
            <a:xfrm>
              <a:off x="1880" y="1912"/>
              <a:ext cx="24" cy="280"/>
            </a:xfrm>
            <a:custGeom>
              <a:avLst/>
              <a:gdLst>
                <a:gd name="T0" fmla="*/ 0 w 92"/>
                <a:gd name="T1" fmla="*/ 0 h 1160"/>
                <a:gd name="T2" fmla="*/ 0 w 92"/>
                <a:gd name="T3" fmla="*/ 0 h 1160"/>
                <a:gd name="T4" fmla="*/ 0 w 92"/>
                <a:gd name="T5" fmla="*/ 0 h 1160"/>
                <a:gd name="T6" fmla="*/ 0 w 92"/>
                <a:gd name="T7" fmla="*/ 0 h 1160"/>
                <a:gd name="T8" fmla="*/ 0 w 92"/>
                <a:gd name="T9" fmla="*/ 0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60"/>
                <a:gd name="T17" fmla="*/ 92 w 92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60">
                  <a:moveTo>
                    <a:pt x="0" y="1160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97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2DB4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158"/>
            <p:cNvSpPr>
              <a:spLocks noChangeShapeType="1"/>
            </p:cNvSpPr>
            <p:nvPr/>
          </p:nvSpPr>
          <p:spPr bwMode="auto">
            <a:xfrm flipV="1">
              <a:off x="1880" y="2146"/>
              <a:ext cx="24" cy="46"/>
            </a:xfrm>
            <a:prstGeom prst="line">
              <a:avLst/>
            </a:prstGeom>
            <a:noFill/>
            <a:ln w="0">
              <a:solidFill>
                <a:srgbClr val="2DB42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59"/>
            <p:cNvSpPr>
              <a:spLocks/>
            </p:cNvSpPr>
            <p:nvPr/>
          </p:nvSpPr>
          <p:spPr bwMode="auto">
            <a:xfrm>
              <a:off x="1266" y="1912"/>
              <a:ext cx="638" cy="23"/>
            </a:xfrm>
            <a:custGeom>
              <a:avLst/>
              <a:gdLst>
                <a:gd name="T0" fmla="*/ 0 w 2472"/>
                <a:gd name="T1" fmla="*/ 0 h 92"/>
                <a:gd name="T2" fmla="*/ 0 w 2472"/>
                <a:gd name="T3" fmla="*/ 0 h 92"/>
                <a:gd name="T4" fmla="*/ 0 w 2472"/>
                <a:gd name="T5" fmla="*/ 0 h 92"/>
                <a:gd name="T6" fmla="*/ 0 w 2472"/>
                <a:gd name="T7" fmla="*/ 0 h 92"/>
                <a:gd name="T8" fmla="*/ 0 w 247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2"/>
                <a:gd name="T16" fmla="*/ 0 h 92"/>
                <a:gd name="T17" fmla="*/ 2472 w 247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2" h="92">
                  <a:moveTo>
                    <a:pt x="2380" y="92"/>
                  </a:moveTo>
                  <a:lnTo>
                    <a:pt x="0" y="92"/>
                  </a:lnTo>
                  <a:lnTo>
                    <a:pt x="312" y="0"/>
                  </a:lnTo>
                  <a:lnTo>
                    <a:pt x="2472" y="0"/>
                  </a:lnTo>
                  <a:lnTo>
                    <a:pt x="2380" y="92"/>
                  </a:lnTo>
                  <a:close/>
                </a:path>
              </a:pathLst>
            </a:custGeom>
            <a:solidFill>
              <a:srgbClr val="1E79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160"/>
            <p:cNvSpPr>
              <a:spLocks noChangeShapeType="1"/>
            </p:cNvSpPr>
            <p:nvPr/>
          </p:nvSpPr>
          <p:spPr bwMode="auto">
            <a:xfrm flipV="1">
              <a:off x="1880" y="1912"/>
              <a:ext cx="24" cy="23"/>
            </a:xfrm>
            <a:prstGeom prst="line">
              <a:avLst/>
            </a:prstGeom>
            <a:noFill/>
            <a:ln w="0">
              <a:solidFill>
                <a:srgbClr val="1E791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61"/>
            <p:cNvSpPr>
              <a:spLocks noChangeArrowheads="1"/>
            </p:cNvSpPr>
            <p:nvPr/>
          </p:nvSpPr>
          <p:spPr bwMode="auto">
            <a:xfrm>
              <a:off x="1266" y="1935"/>
              <a:ext cx="614" cy="257"/>
            </a:xfrm>
            <a:prstGeom prst="rect">
              <a:avLst/>
            </a:prstGeom>
            <a:solidFill>
              <a:srgbClr val="279C2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162"/>
            <p:cNvSpPr>
              <a:spLocks noChangeShapeType="1"/>
            </p:cNvSpPr>
            <p:nvPr/>
          </p:nvSpPr>
          <p:spPr bwMode="auto">
            <a:xfrm>
              <a:off x="1266" y="1935"/>
              <a:ext cx="0" cy="257"/>
            </a:xfrm>
            <a:prstGeom prst="line">
              <a:avLst/>
            </a:prstGeom>
            <a:noFill/>
            <a:ln w="4763">
              <a:solidFill>
                <a:srgbClr val="2AAB2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163"/>
            <p:cNvSpPr>
              <a:spLocks noChangeShapeType="1"/>
            </p:cNvSpPr>
            <p:nvPr/>
          </p:nvSpPr>
          <p:spPr bwMode="auto">
            <a:xfrm>
              <a:off x="1266" y="2192"/>
              <a:ext cx="614" cy="1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164"/>
            <p:cNvSpPr>
              <a:spLocks noChangeShapeType="1"/>
            </p:cNvSpPr>
            <p:nvPr/>
          </p:nvSpPr>
          <p:spPr bwMode="auto">
            <a:xfrm flipV="1">
              <a:off x="1880" y="1935"/>
              <a:ext cx="1" cy="257"/>
            </a:xfrm>
            <a:prstGeom prst="line">
              <a:avLst/>
            </a:prstGeom>
            <a:noFill/>
            <a:ln w="4763">
              <a:solidFill>
                <a:srgbClr val="2EBB2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165"/>
            <p:cNvSpPr>
              <a:spLocks noChangeShapeType="1"/>
            </p:cNvSpPr>
            <p:nvPr/>
          </p:nvSpPr>
          <p:spPr bwMode="auto">
            <a:xfrm flipH="1">
              <a:off x="1266" y="1935"/>
              <a:ext cx="614" cy="0"/>
            </a:xfrm>
            <a:prstGeom prst="line">
              <a:avLst/>
            </a:prstGeom>
            <a:noFill/>
            <a:ln w="4763">
              <a:solidFill>
                <a:srgbClr val="2492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66"/>
            <p:cNvSpPr>
              <a:spLocks noChangeArrowheads="1"/>
            </p:cNvSpPr>
            <p:nvPr/>
          </p:nvSpPr>
          <p:spPr bwMode="auto">
            <a:xfrm>
              <a:off x="1371" y="2002"/>
              <a:ext cx="4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 dirty="0">
                  <a:solidFill>
                    <a:srgbClr val="FFFFFF"/>
                  </a:solidFill>
                  <a:latin typeface="Bookman Old Style" charset="0"/>
                </a:rPr>
                <a:t>Person</a:t>
              </a:r>
              <a:endParaRPr lang="de-DE" sz="1400" dirty="0"/>
            </a:p>
          </p:txBody>
        </p:sp>
        <p:sp>
          <p:nvSpPr>
            <p:cNvPr id="375" name="Freeform 167"/>
            <p:cNvSpPr>
              <a:spLocks/>
            </p:cNvSpPr>
            <p:nvPr/>
          </p:nvSpPr>
          <p:spPr bwMode="auto">
            <a:xfrm>
              <a:off x="3772" y="3034"/>
              <a:ext cx="132" cy="99"/>
            </a:xfrm>
            <a:custGeom>
              <a:avLst/>
              <a:gdLst>
                <a:gd name="T0" fmla="*/ 0 w 515"/>
                <a:gd name="T1" fmla="*/ 0 h 409"/>
                <a:gd name="T2" fmla="*/ 0 w 515"/>
                <a:gd name="T3" fmla="*/ 0 h 409"/>
                <a:gd name="T4" fmla="*/ 0 w 515"/>
                <a:gd name="T5" fmla="*/ 0 h 409"/>
                <a:gd name="T6" fmla="*/ 0 w 515"/>
                <a:gd name="T7" fmla="*/ 0 h 409"/>
                <a:gd name="T8" fmla="*/ 0 w 515"/>
                <a:gd name="T9" fmla="*/ 0 h 409"/>
                <a:gd name="T10" fmla="*/ 0 w 515"/>
                <a:gd name="T11" fmla="*/ 0 h 409"/>
                <a:gd name="T12" fmla="*/ 0 w 515"/>
                <a:gd name="T13" fmla="*/ 0 h 409"/>
                <a:gd name="T14" fmla="*/ 0 w 515"/>
                <a:gd name="T15" fmla="*/ 0 h 409"/>
                <a:gd name="T16" fmla="*/ 0 w 515"/>
                <a:gd name="T17" fmla="*/ 0 h 409"/>
                <a:gd name="T18" fmla="*/ 0 w 515"/>
                <a:gd name="T19" fmla="*/ 0 h 409"/>
                <a:gd name="T20" fmla="*/ 0 w 515"/>
                <a:gd name="T21" fmla="*/ 0 h 409"/>
                <a:gd name="T22" fmla="*/ 0 w 515"/>
                <a:gd name="T23" fmla="*/ 0 h 409"/>
                <a:gd name="T24" fmla="*/ 0 w 515"/>
                <a:gd name="T25" fmla="*/ 0 h 409"/>
                <a:gd name="T26" fmla="*/ 0 w 515"/>
                <a:gd name="T27" fmla="*/ 0 h 409"/>
                <a:gd name="T28" fmla="*/ 0 w 515"/>
                <a:gd name="T29" fmla="*/ 0 h 409"/>
                <a:gd name="T30" fmla="*/ 0 w 515"/>
                <a:gd name="T31" fmla="*/ 0 h 409"/>
                <a:gd name="T32" fmla="*/ 0 w 515"/>
                <a:gd name="T33" fmla="*/ 0 h 409"/>
                <a:gd name="T34" fmla="*/ 0 w 515"/>
                <a:gd name="T35" fmla="*/ 0 h 409"/>
                <a:gd name="T36" fmla="*/ 0 w 515"/>
                <a:gd name="T37" fmla="*/ 0 h 409"/>
                <a:gd name="T38" fmla="*/ 0 w 515"/>
                <a:gd name="T39" fmla="*/ 0 h 409"/>
                <a:gd name="T40" fmla="*/ 0 w 515"/>
                <a:gd name="T41" fmla="*/ 0 h 409"/>
                <a:gd name="T42" fmla="*/ 0 w 515"/>
                <a:gd name="T43" fmla="*/ 0 h 409"/>
                <a:gd name="T44" fmla="*/ 0 w 515"/>
                <a:gd name="T45" fmla="*/ 0 h 409"/>
                <a:gd name="T46" fmla="*/ 0 w 515"/>
                <a:gd name="T47" fmla="*/ 0 h 409"/>
                <a:gd name="T48" fmla="*/ 0 w 515"/>
                <a:gd name="T49" fmla="*/ 0 h 409"/>
                <a:gd name="T50" fmla="*/ 0 w 515"/>
                <a:gd name="T51" fmla="*/ 0 h 409"/>
                <a:gd name="T52" fmla="*/ 0 w 515"/>
                <a:gd name="T53" fmla="*/ 0 h 409"/>
                <a:gd name="T54" fmla="*/ 0 w 515"/>
                <a:gd name="T55" fmla="*/ 0 h 409"/>
                <a:gd name="T56" fmla="*/ 0 w 515"/>
                <a:gd name="T57" fmla="*/ 0 h 409"/>
                <a:gd name="T58" fmla="*/ 0 w 515"/>
                <a:gd name="T59" fmla="*/ 0 h 409"/>
                <a:gd name="T60" fmla="*/ 0 w 515"/>
                <a:gd name="T61" fmla="*/ 0 h 409"/>
                <a:gd name="T62" fmla="*/ 0 w 515"/>
                <a:gd name="T63" fmla="*/ 0 h 409"/>
                <a:gd name="T64" fmla="*/ 0 w 515"/>
                <a:gd name="T65" fmla="*/ 0 h 409"/>
                <a:gd name="T66" fmla="*/ 0 w 515"/>
                <a:gd name="T67" fmla="*/ 0 h 409"/>
                <a:gd name="T68" fmla="*/ 0 w 515"/>
                <a:gd name="T69" fmla="*/ 0 h 409"/>
                <a:gd name="T70" fmla="*/ 0 w 515"/>
                <a:gd name="T71" fmla="*/ 0 h 409"/>
                <a:gd name="T72" fmla="*/ 0 w 515"/>
                <a:gd name="T73" fmla="*/ 0 h 409"/>
                <a:gd name="T74" fmla="*/ 0 w 515"/>
                <a:gd name="T75" fmla="*/ 0 h 409"/>
                <a:gd name="T76" fmla="*/ 0 w 515"/>
                <a:gd name="T77" fmla="*/ 0 h 409"/>
                <a:gd name="T78" fmla="*/ 0 w 515"/>
                <a:gd name="T79" fmla="*/ 0 h 409"/>
                <a:gd name="T80" fmla="*/ 0 w 515"/>
                <a:gd name="T81" fmla="*/ 0 h 409"/>
                <a:gd name="T82" fmla="*/ 0 w 515"/>
                <a:gd name="T83" fmla="*/ 0 h 409"/>
                <a:gd name="T84" fmla="*/ 0 w 515"/>
                <a:gd name="T85" fmla="*/ 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5"/>
                <a:gd name="T130" fmla="*/ 0 h 409"/>
                <a:gd name="T131" fmla="*/ 515 w 515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5" h="409">
                  <a:moveTo>
                    <a:pt x="257" y="0"/>
                  </a:moveTo>
                  <a:lnTo>
                    <a:pt x="244" y="0"/>
                  </a:lnTo>
                  <a:lnTo>
                    <a:pt x="231" y="0"/>
                  </a:lnTo>
                  <a:lnTo>
                    <a:pt x="219" y="1"/>
                  </a:lnTo>
                  <a:lnTo>
                    <a:pt x="205" y="4"/>
                  </a:lnTo>
                  <a:lnTo>
                    <a:pt x="193" y="6"/>
                  </a:lnTo>
                  <a:lnTo>
                    <a:pt x="181" y="9"/>
                  </a:lnTo>
                  <a:lnTo>
                    <a:pt x="169" y="12"/>
                  </a:lnTo>
                  <a:lnTo>
                    <a:pt x="157" y="16"/>
                  </a:lnTo>
                  <a:lnTo>
                    <a:pt x="146" y="19"/>
                  </a:lnTo>
                  <a:lnTo>
                    <a:pt x="135" y="24"/>
                  </a:lnTo>
                  <a:lnTo>
                    <a:pt x="124" y="29"/>
                  </a:lnTo>
                  <a:lnTo>
                    <a:pt x="114" y="34"/>
                  </a:lnTo>
                  <a:lnTo>
                    <a:pt x="104" y="40"/>
                  </a:lnTo>
                  <a:lnTo>
                    <a:pt x="94" y="46"/>
                  </a:lnTo>
                  <a:lnTo>
                    <a:pt x="85" y="52"/>
                  </a:lnTo>
                  <a:lnTo>
                    <a:pt x="75" y="59"/>
                  </a:lnTo>
                  <a:lnTo>
                    <a:pt x="66" y="67"/>
                  </a:lnTo>
                  <a:lnTo>
                    <a:pt x="59" y="74"/>
                  </a:lnTo>
                  <a:lnTo>
                    <a:pt x="51" y="81"/>
                  </a:lnTo>
                  <a:lnTo>
                    <a:pt x="43" y="90"/>
                  </a:lnTo>
                  <a:lnTo>
                    <a:pt x="37" y="98"/>
                  </a:lnTo>
                  <a:lnTo>
                    <a:pt x="31" y="106"/>
                  </a:lnTo>
                  <a:lnTo>
                    <a:pt x="25" y="115"/>
                  </a:lnTo>
                  <a:lnTo>
                    <a:pt x="20" y="125"/>
                  </a:lnTo>
                  <a:lnTo>
                    <a:pt x="16" y="133"/>
                  </a:lnTo>
                  <a:lnTo>
                    <a:pt x="12" y="143"/>
                  </a:lnTo>
                  <a:lnTo>
                    <a:pt x="8" y="152"/>
                  </a:lnTo>
                  <a:lnTo>
                    <a:pt x="5" y="162"/>
                  </a:lnTo>
                  <a:lnTo>
                    <a:pt x="2" y="173"/>
                  </a:lnTo>
                  <a:lnTo>
                    <a:pt x="1" y="183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4"/>
                  </a:lnTo>
                  <a:lnTo>
                    <a:pt x="1" y="225"/>
                  </a:lnTo>
                  <a:lnTo>
                    <a:pt x="2" y="235"/>
                  </a:lnTo>
                  <a:lnTo>
                    <a:pt x="5" y="246"/>
                  </a:lnTo>
                  <a:lnTo>
                    <a:pt x="8" y="255"/>
                  </a:lnTo>
                  <a:lnTo>
                    <a:pt x="12" y="265"/>
                  </a:lnTo>
                  <a:lnTo>
                    <a:pt x="16" y="275"/>
                  </a:lnTo>
                  <a:lnTo>
                    <a:pt x="20" y="283"/>
                  </a:lnTo>
                  <a:lnTo>
                    <a:pt x="25" y="293"/>
                  </a:lnTo>
                  <a:lnTo>
                    <a:pt x="31" y="301"/>
                  </a:lnTo>
                  <a:lnTo>
                    <a:pt x="37" y="310"/>
                  </a:lnTo>
                  <a:lnTo>
                    <a:pt x="43" y="318"/>
                  </a:lnTo>
                  <a:lnTo>
                    <a:pt x="51" y="327"/>
                  </a:lnTo>
                  <a:lnTo>
                    <a:pt x="59" y="334"/>
                  </a:lnTo>
                  <a:lnTo>
                    <a:pt x="66" y="341"/>
                  </a:lnTo>
                  <a:lnTo>
                    <a:pt x="75" y="348"/>
                  </a:lnTo>
                  <a:lnTo>
                    <a:pt x="85" y="356"/>
                  </a:lnTo>
                  <a:lnTo>
                    <a:pt x="94" y="362"/>
                  </a:lnTo>
                  <a:lnTo>
                    <a:pt x="104" y="368"/>
                  </a:lnTo>
                  <a:lnTo>
                    <a:pt x="114" y="374"/>
                  </a:lnTo>
                  <a:lnTo>
                    <a:pt x="124" y="379"/>
                  </a:lnTo>
                  <a:lnTo>
                    <a:pt x="135" y="385"/>
                  </a:lnTo>
                  <a:lnTo>
                    <a:pt x="146" y="388"/>
                  </a:lnTo>
                  <a:lnTo>
                    <a:pt x="157" y="393"/>
                  </a:lnTo>
                  <a:lnTo>
                    <a:pt x="169" y="397"/>
                  </a:lnTo>
                  <a:lnTo>
                    <a:pt x="181" y="399"/>
                  </a:lnTo>
                  <a:lnTo>
                    <a:pt x="193" y="403"/>
                  </a:lnTo>
                  <a:lnTo>
                    <a:pt x="205" y="405"/>
                  </a:lnTo>
                  <a:lnTo>
                    <a:pt x="219" y="406"/>
                  </a:lnTo>
                  <a:lnTo>
                    <a:pt x="231" y="408"/>
                  </a:lnTo>
                  <a:lnTo>
                    <a:pt x="244" y="409"/>
                  </a:lnTo>
                  <a:lnTo>
                    <a:pt x="257" y="409"/>
                  </a:lnTo>
                  <a:lnTo>
                    <a:pt x="271" y="409"/>
                  </a:lnTo>
                  <a:lnTo>
                    <a:pt x="284" y="408"/>
                  </a:lnTo>
                  <a:lnTo>
                    <a:pt x="297" y="406"/>
                  </a:lnTo>
                  <a:lnTo>
                    <a:pt x="309" y="405"/>
                  </a:lnTo>
                  <a:lnTo>
                    <a:pt x="322" y="403"/>
                  </a:lnTo>
                  <a:lnTo>
                    <a:pt x="334" y="399"/>
                  </a:lnTo>
                  <a:lnTo>
                    <a:pt x="346" y="397"/>
                  </a:lnTo>
                  <a:lnTo>
                    <a:pt x="358" y="393"/>
                  </a:lnTo>
                  <a:lnTo>
                    <a:pt x="370" y="388"/>
                  </a:lnTo>
                  <a:lnTo>
                    <a:pt x="381" y="385"/>
                  </a:lnTo>
                  <a:lnTo>
                    <a:pt x="392" y="379"/>
                  </a:lnTo>
                  <a:lnTo>
                    <a:pt x="401" y="374"/>
                  </a:lnTo>
                  <a:lnTo>
                    <a:pt x="412" y="368"/>
                  </a:lnTo>
                  <a:lnTo>
                    <a:pt x="422" y="362"/>
                  </a:lnTo>
                  <a:lnTo>
                    <a:pt x="430" y="356"/>
                  </a:lnTo>
                  <a:lnTo>
                    <a:pt x="440" y="348"/>
                  </a:lnTo>
                  <a:lnTo>
                    <a:pt x="449" y="341"/>
                  </a:lnTo>
                  <a:lnTo>
                    <a:pt x="456" y="334"/>
                  </a:lnTo>
                  <a:lnTo>
                    <a:pt x="464" y="327"/>
                  </a:lnTo>
                  <a:lnTo>
                    <a:pt x="471" y="318"/>
                  </a:lnTo>
                  <a:lnTo>
                    <a:pt x="478" y="310"/>
                  </a:lnTo>
                  <a:lnTo>
                    <a:pt x="484" y="301"/>
                  </a:lnTo>
                  <a:lnTo>
                    <a:pt x="490" y="293"/>
                  </a:lnTo>
                  <a:lnTo>
                    <a:pt x="494" y="283"/>
                  </a:lnTo>
                  <a:lnTo>
                    <a:pt x="499" y="275"/>
                  </a:lnTo>
                  <a:lnTo>
                    <a:pt x="503" y="265"/>
                  </a:lnTo>
                  <a:lnTo>
                    <a:pt x="507" y="255"/>
                  </a:lnTo>
                  <a:lnTo>
                    <a:pt x="510" y="246"/>
                  </a:lnTo>
                  <a:lnTo>
                    <a:pt x="513" y="235"/>
                  </a:lnTo>
                  <a:lnTo>
                    <a:pt x="514" y="225"/>
                  </a:lnTo>
                  <a:lnTo>
                    <a:pt x="515" y="214"/>
                  </a:lnTo>
                  <a:lnTo>
                    <a:pt x="515" y="204"/>
                  </a:lnTo>
                  <a:lnTo>
                    <a:pt x="515" y="194"/>
                  </a:lnTo>
                  <a:lnTo>
                    <a:pt x="514" y="183"/>
                  </a:lnTo>
                  <a:lnTo>
                    <a:pt x="513" y="173"/>
                  </a:lnTo>
                  <a:lnTo>
                    <a:pt x="510" y="162"/>
                  </a:lnTo>
                  <a:lnTo>
                    <a:pt x="507" y="152"/>
                  </a:lnTo>
                  <a:lnTo>
                    <a:pt x="503" y="143"/>
                  </a:lnTo>
                  <a:lnTo>
                    <a:pt x="499" y="133"/>
                  </a:lnTo>
                  <a:lnTo>
                    <a:pt x="494" y="125"/>
                  </a:lnTo>
                  <a:lnTo>
                    <a:pt x="490" y="115"/>
                  </a:lnTo>
                  <a:lnTo>
                    <a:pt x="484" y="106"/>
                  </a:lnTo>
                  <a:lnTo>
                    <a:pt x="478" y="98"/>
                  </a:lnTo>
                  <a:lnTo>
                    <a:pt x="471" y="90"/>
                  </a:lnTo>
                  <a:lnTo>
                    <a:pt x="464" y="81"/>
                  </a:lnTo>
                  <a:lnTo>
                    <a:pt x="456" y="74"/>
                  </a:lnTo>
                  <a:lnTo>
                    <a:pt x="449" y="67"/>
                  </a:lnTo>
                  <a:lnTo>
                    <a:pt x="440" y="59"/>
                  </a:lnTo>
                  <a:lnTo>
                    <a:pt x="430" y="52"/>
                  </a:lnTo>
                  <a:lnTo>
                    <a:pt x="422" y="46"/>
                  </a:lnTo>
                  <a:lnTo>
                    <a:pt x="412" y="40"/>
                  </a:lnTo>
                  <a:lnTo>
                    <a:pt x="401" y="34"/>
                  </a:lnTo>
                  <a:lnTo>
                    <a:pt x="392" y="29"/>
                  </a:lnTo>
                  <a:lnTo>
                    <a:pt x="381" y="24"/>
                  </a:lnTo>
                  <a:lnTo>
                    <a:pt x="370" y="19"/>
                  </a:lnTo>
                  <a:lnTo>
                    <a:pt x="358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6"/>
                  </a:lnTo>
                  <a:lnTo>
                    <a:pt x="309" y="4"/>
                  </a:lnTo>
                  <a:lnTo>
                    <a:pt x="297" y="1"/>
                  </a:lnTo>
                  <a:lnTo>
                    <a:pt x="284" y="0"/>
                  </a:lnTo>
                  <a:lnTo>
                    <a:pt x="271" y="0"/>
                  </a:lnTo>
                  <a:lnTo>
                    <a:pt x="25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68"/>
            <p:cNvSpPr>
              <a:spLocks/>
            </p:cNvSpPr>
            <p:nvPr/>
          </p:nvSpPr>
          <p:spPr bwMode="auto">
            <a:xfrm>
              <a:off x="4672" y="3045"/>
              <a:ext cx="23" cy="317"/>
            </a:xfrm>
            <a:custGeom>
              <a:avLst/>
              <a:gdLst>
                <a:gd name="T0" fmla="*/ 0 w 91"/>
                <a:gd name="T1" fmla="*/ 0 h 1320"/>
                <a:gd name="T2" fmla="*/ 0 w 91"/>
                <a:gd name="T3" fmla="*/ 0 h 1320"/>
                <a:gd name="T4" fmla="*/ 0 w 91"/>
                <a:gd name="T5" fmla="*/ 0 h 1320"/>
                <a:gd name="T6" fmla="*/ 0 w 91"/>
                <a:gd name="T7" fmla="*/ 0 h 1320"/>
                <a:gd name="T8" fmla="*/ 0 w 91"/>
                <a:gd name="T9" fmla="*/ 0 h 1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20"/>
                <a:gd name="T17" fmla="*/ 91 w 91"/>
                <a:gd name="T18" fmla="*/ 1320 h 1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20">
                  <a:moveTo>
                    <a:pt x="0" y="1320"/>
                  </a:moveTo>
                  <a:lnTo>
                    <a:pt x="0" y="92"/>
                  </a:lnTo>
                  <a:lnTo>
                    <a:pt x="91" y="0"/>
                  </a:lnTo>
                  <a:lnTo>
                    <a:pt x="91" y="1114"/>
                  </a:lnTo>
                  <a:lnTo>
                    <a:pt x="0" y="1320"/>
                  </a:lnTo>
                  <a:close/>
                </a:path>
              </a:pathLst>
            </a:custGeom>
            <a:solidFill>
              <a:srgbClr val="005AE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169"/>
            <p:cNvSpPr>
              <a:spLocks noChangeShapeType="1"/>
            </p:cNvSpPr>
            <p:nvPr/>
          </p:nvSpPr>
          <p:spPr bwMode="auto">
            <a:xfrm flipV="1">
              <a:off x="4672" y="3313"/>
              <a:ext cx="23" cy="49"/>
            </a:xfrm>
            <a:prstGeom prst="line">
              <a:avLst/>
            </a:prstGeom>
            <a:noFill/>
            <a:ln w="0">
              <a:solidFill>
                <a:srgbClr val="005A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70"/>
            <p:cNvSpPr>
              <a:spLocks/>
            </p:cNvSpPr>
            <p:nvPr/>
          </p:nvSpPr>
          <p:spPr bwMode="auto">
            <a:xfrm>
              <a:off x="3838" y="3045"/>
              <a:ext cx="857" cy="21"/>
            </a:xfrm>
            <a:custGeom>
              <a:avLst/>
              <a:gdLst>
                <a:gd name="T0" fmla="*/ 0 w 3317"/>
                <a:gd name="T1" fmla="*/ 0 h 92"/>
                <a:gd name="T2" fmla="*/ 0 w 3317"/>
                <a:gd name="T3" fmla="*/ 0 h 92"/>
                <a:gd name="T4" fmla="*/ 0 w 3317"/>
                <a:gd name="T5" fmla="*/ 0 h 92"/>
                <a:gd name="T6" fmla="*/ 0 w 3317"/>
                <a:gd name="T7" fmla="*/ 0 h 92"/>
                <a:gd name="T8" fmla="*/ 0 w 331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7"/>
                <a:gd name="T16" fmla="*/ 0 h 92"/>
                <a:gd name="T17" fmla="*/ 3317 w 331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7" h="92">
                  <a:moveTo>
                    <a:pt x="3226" y="92"/>
                  </a:moveTo>
                  <a:lnTo>
                    <a:pt x="0" y="92"/>
                  </a:lnTo>
                  <a:lnTo>
                    <a:pt x="389" y="0"/>
                  </a:lnTo>
                  <a:lnTo>
                    <a:pt x="3317" y="0"/>
                  </a:lnTo>
                  <a:lnTo>
                    <a:pt x="3226" y="92"/>
                  </a:lnTo>
                  <a:close/>
                </a:path>
              </a:pathLst>
            </a:custGeom>
            <a:solidFill>
              <a:srgbClr val="003C9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171"/>
            <p:cNvSpPr>
              <a:spLocks noChangeShapeType="1"/>
            </p:cNvSpPr>
            <p:nvPr/>
          </p:nvSpPr>
          <p:spPr bwMode="auto">
            <a:xfrm flipV="1">
              <a:off x="4672" y="3045"/>
              <a:ext cx="23" cy="21"/>
            </a:xfrm>
            <a:prstGeom prst="line">
              <a:avLst/>
            </a:prstGeom>
            <a:noFill/>
            <a:ln w="0">
              <a:solidFill>
                <a:srgbClr val="003C9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72"/>
            <p:cNvSpPr>
              <a:spLocks noChangeArrowheads="1"/>
            </p:cNvSpPr>
            <p:nvPr/>
          </p:nvSpPr>
          <p:spPr bwMode="auto">
            <a:xfrm>
              <a:off x="3838" y="3066"/>
              <a:ext cx="834" cy="296"/>
            </a:xfrm>
            <a:prstGeom prst="rect">
              <a:avLst/>
            </a:prstGeom>
            <a:solidFill>
              <a:srgbClr val="004EC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173"/>
            <p:cNvSpPr>
              <a:spLocks noChangeShapeType="1"/>
            </p:cNvSpPr>
            <p:nvPr/>
          </p:nvSpPr>
          <p:spPr bwMode="auto">
            <a:xfrm>
              <a:off x="3838" y="3066"/>
              <a:ext cx="1" cy="296"/>
            </a:xfrm>
            <a:prstGeom prst="line">
              <a:avLst/>
            </a:prstGeom>
            <a:noFill/>
            <a:ln w="4763">
              <a:solidFill>
                <a:srgbClr val="0055D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174"/>
            <p:cNvSpPr>
              <a:spLocks noChangeShapeType="1"/>
            </p:cNvSpPr>
            <p:nvPr/>
          </p:nvSpPr>
          <p:spPr bwMode="auto">
            <a:xfrm>
              <a:off x="3838" y="3362"/>
              <a:ext cx="834" cy="1"/>
            </a:xfrm>
            <a:prstGeom prst="line">
              <a:avLst/>
            </a:prstGeom>
            <a:noFill/>
            <a:ln w="4763">
              <a:solidFill>
                <a:srgbClr val="0049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175"/>
            <p:cNvSpPr>
              <a:spLocks noChangeShapeType="1"/>
            </p:cNvSpPr>
            <p:nvPr/>
          </p:nvSpPr>
          <p:spPr bwMode="auto">
            <a:xfrm flipV="1">
              <a:off x="4672" y="3066"/>
              <a:ext cx="1" cy="296"/>
            </a:xfrm>
            <a:prstGeom prst="line">
              <a:avLst/>
            </a:prstGeom>
            <a:noFill/>
            <a:ln w="4763">
              <a:solidFill>
                <a:srgbClr val="005D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176"/>
            <p:cNvSpPr>
              <a:spLocks noChangeShapeType="1"/>
            </p:cNvSpPr>
            <p:nvPr/>
          </p:nvSpPr>
          <p:spPr bwMode="auto">
            <a:xfrm flipH="1">
              <a:off x="3838" y="3066"/>
              <a:ext cx="834" cy="1"/>
            </a:xfrm>
            <a:prstGeom prst="line">
              <a:avLst/>
            </a:prstGeom>
            <a:noFill/>
            <a:ln w="4763">
              <a:solidFill>
                <a:srgbClr val="0049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77"/>
            <p:cNvSpPr>
              <a:spLocks noChangeArrowheads="1"/>
            </p:cNvSpPr>
            <p:nvPr/>
          </p:nvSpPr>
          <p:spPr bwMode="auto">
            <a:xfrm>
              <a:off x="3886" y="3094"/>
              <a:ext cx="7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Classification</a:t>
              </a:r>
              <a:endParaRPr lang="de-DE" sz="1400"/>
            </a:p>
          </p:txBody>
        </p:sp>
        <p:sp>
          <p:nvSpPr>
            <p:cNvPr id="386" name="Rectangle 178"/>
            <p:cNvSpPr>
              <a:spLocks noChangeArrowheads="1"/>
            </p:cNvSpPr>
            <p:nvPr/>
          </p:nvSpPr>
          <p:spPr bwMode="auto">
            <a:xfrm>
              <a:off x="3936" y="3210"/>
              <a:ext cx="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(</a:t>
              </a:r>
              <a:endParaRPr lang="de-DE" sz="1400"/>
            </a:p>
          </p:txBody>
        </p:sp>
        <p:sp>
          <p:nvSpPr>
            <p:cNvPr id="387" name="Rectangle 179"/>
            <p:cNvSpPr>
              <a:spLocks noChangeArrowheads="1"/>
            </p:cNvSpPr>
            <p:nvPr/>
          </p:nvSpPr>
          <p:spPr bwMode="auto">
            <a:xfrm>
              <a:off x="3974" y="3219"/>
              <a:ext cx="5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Semantics</a:t>
              </a:r>
              <a:endParaRPr lang="de-DE" sz="1400"/>
            </a:p>
          </p:txBody>
        </p:sp>
        <p:sp>
          <p:nvSpPr>
            <p:cNvPr id="388" name="Rectangle 180"/>
            <p:cNvSpPr>
              <a:spLocks noChangeArrowheads="1"/>
            </p:cNvSpPr>
            <p:nvPr/>
          </p:nvSpPr>
          <p:spPr bwMode="auto">
            <a:xfrm>
              <a:off x="4537" y="3210"/>
              <a:ext cx="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)</a:t>
              </a:r>
              <a:endParaRPr lang="de-DE" sz="1400"/>
            </a:p>
          </p:txBody>
        </p:sp>
        <p:sp>
          <p:nvSpPr>
            <p:cNvPr id="389" name="Freeform 181"/>
            <p:cNvSpPr>
              <a:spLocks/>
            </p:cNvSpPr>
            <p:nvPr/>
          </p:nvSpPr>
          <p:spPr bwMode="auto">
            <a:xfrm>
              <a:off x="3772" y="3034"/>
              <a:ext cx="132" cy="99"/>
            </a:xfrm>
            <a:custGeom>
              <a:avLst/>
              <a:gdLst>
                <a:gd name="T0" fmla="*/ 0 w 515"/>
                <a:gd name="T1" fmla="*/ 0 h 409"/>
                <a:gd name="T2" fmla="*/ 0 w 515"/>
                <a:gd name="T3" fmla="*/ 0 h 409"/>
                <a:gd name="T4" fmla="*/ 0 w 515"/>
                <a:gd name="T5" fmla="*/ 0 h 409"/>
                <a:gd name="T6" fmla="*/ 0 w 515"/>
                <a:gd name="T7" fmla="*/ 0 h 409"/>
                <a:gd name="T8" fmla="*/ 0 w 515"/>
                <a:gd name="T9" fmla="*/ 0 h 409"/>
                <a:gd name="T10" fmla="*/ 0 w 515"/>
                <a:gd name="T11" fmla="*/ 0 h 409"/>
                <a:gd name="T12" fmla="*/ 0 w 515"/>
                <a:gd name="T13" fmla="*/ 0 h 409"/>
                <a:gd name="T14" fmla="*/ 0 w 515"/>
                <a:gd name="T15" fmla="*/ 0 h 409"/>
                <a:gd name="T16" fmla="*/ 0 w 515"/>
                <a:gd name="T17" fmla="*/ 0 h 409"/>
                <a:gd name="T18" fmla="*/ 0 w 515"/>
                <a:gd name="T19" fmla="*/ 0 h 409"/>
                <a:gd name="T20" fmla="*/ 0 w 515"/>
                <a:gd name="T21" fmla="*/ 0 h 409"/>
                <a:gd name="T22" fmla="*/ 0 w 515"/>
                <a:gd name="T23" fmla="*/ 0 h 409"/>
                <a:gd name="T24" fmla="*/ 0 w 515"/>
                <a:gd name="T25" fmla="*/ 0 h 409"/>
                <a:gd name="T26" fmla="*/ 0 w 515"/>
                <a:gd name="T27" fmla="*/ 0 h 409"/>
                <a:gd name="T28" fmla="*/ 0 w 515"/>
                <a:gd name="T29" fmla="*/ 0 h 409"/>
                <a:gd name="T30" fmla="*/ 0 w 515"/>
                <a:gd name="T31" fmla="*/ 0 h 409"/>
                <a:gd name="T32" fmla="*/ 0 w 515"/>
                <a:gd name="T33" fmla="*/ 0 h 409"/>
                <a:gd name="T34" fmla="*/ 0 w 515"/>
                <a:gd name="T35" fmla="*/ 0 h 409"/>
                <a:gd name="T36" fmla="*/ 0 w 515"/>
                <a:gd name="T37" fmla="*/ 0 h 409"/>
                <a:gd name="T38" fmla="*/ 0 w 515"/>
                <a:gd name="T39" fmla="*/ 0 h 409"/>
                <a:gd name="T40" fmla="*/ 0 w 515"/>
                <a:gd name="T41" fmla="*/ 0 h 409"/>
                <a:gd name="T42" fmla="*/ 0 w 515"/>
                <a:gd name="T43" fmla="*/ 0 h 409"/>
                <a:gd name="T44" fmla="*/ 0 w 515"/>
                <a:gd name="T45" fmla="*/ 0 h 409"/>
                <a:gd name="T46" fmla="*/ 0 w 515"/>
                <a:gd name="T47" fmla="*/ 0 h 409"/>
                <a:gd name="T48" fmla="*/ 0 w 515"/>
                <a:gd name="T49" fmla="*/ 0 h 409"/>
                <a:gd name="T50" fmla="*/ 0 w 515"/>
                <a:gd name="T51" fmla="*/ 0 h 409"/>
                <a:gd name="T52" fmla="*/ 0 w 515"/>
                <a:gd name="T53" fmla="*/ 0 h 409"/>
                <a:gd name="T54" fmla="*/ 0 w 515"/>
                <a:gd name="T55" fmla="*/ 0 h 409"/>
                <a:gd name="T56" fmla="*/ 0 w 515"/>
                <a:gd name="T57" fmla="*/ 0 h 409"/>
                <a:gd name="T58" fmla="*/ 0 w 515"/>
                <a:gd name="T59" fmla="*/ 0 h 409"/>
                <a:gd name="T60" fmla="*/ 0 w 515"/>
                <a:gd name="T61" fmla="*/ 0 h 409"/>
                <a:gd name="T62" fmla="*/ 0 w 515"/>
                <a:gd name="T63" fmla="*/ 0 h 409"/>
                <a:gd name="T64" fmla="*/ 0 w 515"/>
                <a:gd name="T65" fmla="*/ 0 h 409"/>
                <a:gd name="T66" fmla="*/ 0 w 515"/>
                <a:gd name="T67" fmla="*/ 0 h 409"/>
                <a:gd name="T68" fmla="*/ 0 w 515"/>
                <a:gd name="T69" fmla="*/ 0 h 409"/>
                <a:gd name="T70" fmla="*/ 0 w 515"/>
                <a:gd name="T71" fmla="*/ 0 h 409"/>
                <a:gd name="T72" fmla="*/ 0 w 515"/>
                <a:gd name="T73" fmla="*/ 0 h 409"/>
                <a:gd name="T74" fmla="*/ 0 w 515"/>
                <a:gd name="T75" fmla="*/ 0 h 409"/>
                <a:gd name="T76" fmla="*/ 0 w 515"/>
                <a:gd name="T77" fmla="*/ 0 h 409"/>
                <a:gd name="T78" fmla="*/ 0 w 515"/>
                <a:gd name="T79" fmla="*/ 0 h 409"/>
                <a:gd name="T80" fmla="*/ 0 w 515"/>
                <a:gd name="T81" fmla="*/ 0 h 409"/>
                <a:gd name="T82" fmla="*/ 0 w 515"/>
                <a:gd name="T83" fmla="*/ 0 h 409"/>
                <a:gd name="T84" fmla="*/ 0 w 515"/>
                <a:gd name="T85" fmla="*/ 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5"/>
                <a:gd name="T130" fmla="*/ 0 h 409"/>
                <a:gd name="T131" fmla="*/ 515 w 515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5" h="409">
                  <a:moveTo>
                    <a:pt x="257" y="0"/>
                  </a:moveTo>
                  <a:lnTo>
                    <a:pt x="244" y="0"/>
                  </a:lnTo>
                  <a:lnTo>
                    <a:pt x="231" y="0"/>
                  </a:lnTo>
                  <a:lnTo>
                    <a:pt x="219" y="1"/>
                  </a:lnTo>
                  <a:lnTo>
                    <a:pt x="205" y="4"/>
                  </a:lnTo>
                  <a:lnTo>
                    <a:pt x="193" y="6"/>
                  </a:lnTo>
                  <a:lnTo>
                    <a:pt x="181" y="9"/>
                  </a:lnTo>
                  <a:lnTo>
                    <a:pt x="169" y="12"/>
                  </a:lnTo>
                  <a:lnTo>
                    <a:pt x="157" y="16"/>
                  </a:lnTo>
                  <a:lnTo>
                    <a:pt x="146" y="19"/>
                  </a:lnTo>
                  <a:lnTo>
                    <a:pt x="135" y="24"/>
                  </a:lnTo>
                  <a:lnTo>
                    <a:pt x="124" y="29"/>
                  </a:lnTo>
                  <a:lnTo>
                    <a:pt x="114" y="34"/>
                  </a:lnTo>
                  <a:lnTo>
                    <a:pt x="104" y="40"/>
                  </a:lnTo>
                  <a:lnTo>
                    <a:pt x="94" y="46"/>
                  </a:lnTo>
                  <a:lnTo>
                    <a:pt x="85" y="52"/>
                  </a:lnTo>
                  <a:lnTo>
                    <a:pt x="75" y="59"/>
                  </a:lnTo>
                  <a:lnTo>
                    <a:pt x="66" y="67"/>
                  </a:lnTo>
                  <a:lnTo>
                    <a:pt x="59" y="74"/>
                  </a:lnTo>
                  <a:lnTo>
                    <a:pt x="51" y="81"/>
                  </a:lnTo>
                  <a:lnTo>
                    <a:pt x="43" y="90"/>
                  </a:lnTo>
                  <a:lnTo>
                    <a:pt x="37" y="98"/>
                  </a:lnTo>
                  <a:lnTo>
                    <a:pt x="31" y="106"/>
                  </a:lnTo>
                  <a:lnTo>
                    <a:pt x="25" y="115"/>
                  </a:lnTo>
                  <a:lnTo>
                    <a:pt x="20" y="125"/>
                  </a:lnTo>
                  <a:lnTo>
                    <a:pt x="16" y="133"/>
                  </a:lnTo>
                  <a:lnTo>
                    <a:pt x="12" y="143"/>
                  </a:lnTo>
                  <a:lnTo>
                    <a:pt x="8" y="152"/>
                  </a:lnTo>
                  <a:lnTo>
                    <a:pt x="5" y="162"/>
                  </a:lnTo>
                  <a:lnTo>
                    <a:pt x="2" y="173"/>
                  </a:lnTo>
                  <a:lnTo>
                    <a:pt x="1" y="183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4"/>
                  </a:lnTo>
                  <a:lnTo>
                    <a:pt x="1" y="225"/>
                  </a:lnTo>
                  <a:lnTo>
                    <a:pt x="2" y="235"/>
                  </a:lnTo>
                  <a:lnTo>
                    <a:pt x="5" y="246"/>
                  </a:lnTo>
                  <a:lnTo>
                    <a:pt x="8" y="255"/>
                  </a:lnTo>
                  <a:lnTo>
                    <a:pt x="12" y="265"/>
                  </a:lnTo>
                  <a:lnTo>
                    <a:pt x="16" y="275"/>
                  </a:lnTo>
                  <a:lnTo>
                    <a:pt x="20" y="283"/>
                  </a:lnTo>
                  <a:lnTo>
                    <a:pt x="25" y="293"/>
                  </a:lnTo>
                  <a:lnTo>
                    <a:pt x="31" y="301"/>
                  </a:lnTo>
                  <a:lnTo>
                    <a:pt x="37" y="310"/>
                  </a:lnTo>
                  <a:lnTo>
                    <a:pt x="43" y="318"/>
                  </a:lnTo>
                  <a:lnTo>
                    <a:pt x="51" y="327"/>
                  </a:lnTo>
                  <a:lnTo>
                    <a:pt x="59" y="334"/>
                  </a:lnTo>
                  <a:lnTo>
                    <a:pt x="66" y="341"/>
                  </a:lnTo>
                  <a:lnTo>
                    <a:pt x="75" y="348"/>
                  </a:lnTo>
                  <a:lnTo>
                    <a:pt x="85" y="356"/>
                  </a:lnTo>
                  <a:lnTo>
                    <a:pt x="94" y="362"/>
                  </a:lnTo>
                  <a:lnTo>
                    <a:pt x="104" y="368"/>
                  </a:lnTo>
                  <a:lnTo>
                    <a:pt x="114" y="374"/>
                  </a:lnTo>
                  <a:lnTo>
                    <a:pt x="124" y="379"/>
                  </a:lnTo>
                  <a:lnTo>
                    <a:pt x="135" y="385"/>
                  </a:lnTo>
                  <a:lnTo>
                    <a:pt x="146" y="388"/>
                  </a:lnTo>
                  <a:lnTo>
                    <a:pt x="157" y="393"/>
                  </a:lnTo>
                  <a:lnTo>
                    <a:pt x="169" y="397"/>
                  </a:lnTo>
                  <a:lnTo>
                    <a:pt x="181" y="399"/>
                  </a:lnTo>
                  <a:lnTo>
                    <a:pt x="193" y="403"/>
                  </a:lnTo>
                  <a:lnTo>
                    <a:pt x="205" y="405"/>
                  </a:lnTo>
                  <a:lnTo>
                    <a:pt x="219" y="406"/>
                  </a:lnTo>
                  <a:lnTo>
                    <a:pt x="231" y="408"/>
                  </a:lnTo>
                  <a:lnTo>
                    <a:pt x="244" y="409"/>
                  </a:lnTo>
                  <a:lnTo>
                    <a:pt x="257" y="409"/>
                  </a:lnTo>
                  <a:lnTo>
                    <a:pt x="271" y="409"/>
                  </a:lnTo>
                  <a:lnTo>
                    <a:pt x="284" y="408"/>
                  </a:lnTo>
                  <a:lnTo>
                    <a:pt x="297" y="406"/>
                  </a:lnTo>
                  <a:lnTo>
                    <a:pt x="309" y="405"/>
                  </a:lnTo>
                  <a:lnTo>
                    <a:pt x="322" y="403"/>
                  </a:lnTo>
                  <a:lnTo>
                    <a:pt x="334" y="399"/>
                  </a:lnTo>
                  <a:lnTo>
                    <a:pt x="346" y="397"/>
                  </a:lnTo>
                  <a:lnTo>
                    <a:pt x="358" y="393"/>
                  </a:lnTo>
                  <a:lnTo>
                    <a:pt x="370" y="388"/>
                  </a:lnTo>
                  <a:lnTo>
                    <a:pt x="381" y="385"/>
                  </a:lnTo>
                  <a:lnTo>
                    <a:pt x="392" y="379"/>
                  </a:lnTo>
                  <a:lnTo>
                    <a:pt x="401" y="374"/>
                  </a:lnTo>
                  <a:lnTo>
                    <a:pt x="412" y="368"/>
                  </a:lnTo>
                  <a:lnTo>
                    <a:pt x="422" y="362"/>
                  </a:lnTo>
                  <a:lnTo>
                    <a:pt x="430" y="356"/>
                  </a:lnTo>
                  <a:lnTo>
                    <a:pt x="440" y="348"/>
                  </a:lnTo>
                  <a:lnTo>
                    <a:pt x="449" y="341"/>
                  </a:lnTo>
                  <a:lnTo>
                    <a:pt x="456" y="334"/>
                  </a:lnTo>
                  <a:lnTo>
                    <a:pt x="464" y="327"/>
                  </a:lnTo>
                  <a:lnTo>
                    <a:pt x="471" y="318"/>
                  </a:lnTo>
                  <a:lnTo>
                    <a:pt x="478" y="310"/>
                  </a:lnTo>
                  <a:lnTo>
                    <a:pt x="484" y="301"/>
                  </a:lnTo>
                  <a:lnTo>
                    <a:pt x="490" y="293"/>
                  </a:lnTo>
                  <a:lnTo>
                    <a:pt x="494" y="283"/>
                  </a:lnTo>
                  <a:lnTo>
                    <a:pt x="499" y="275"/>
                  </a:lnTo>
                  <a:lnTo>
                    <a:pt x="503" y="265"/>
                  </a:lnTo>
                  <a:lnTo>
                    <a:pt x="507" y="255"/>
                  </a:lnTo>
                  <a:lnTo>
                    <a:pt x="510" y="246"/>
                  </a:lnTo>
                  <a:lnTo>
                    <a:pt x="513" y="235"/>
                  </a:lnTo>
                  <a:lnTo>
                    <a:pt x="514" y="225"/>
                  </a:lnTo>
                  <a:lnTo>
                    <a:pt x="515" y="214"/>
                  </a:lnTo>
                  <a:lnTo>
                    <a:pt x="515" y="204"/>
                  </a:lnTo>
                  <a:lnTo>
                    <a:pt x="515" y="194"/>
                  </a:lnTo>
                  <a:lnTo>
                    <a:pt x="514" y="183"/>
                  </a:lnTo>
                  <a:lnTo>
                    <a:pt x="513" y="173"/>
                  </a:lnTo>
                  <a:lnTo>
                    <a:pt x="510" y="162"/>
                  </a:lnTo>
                  <a:lnTo>
                    <a:pt x="507" y="152"/>
                  </a:lnTo>
                  <a:lnTo>
                    <a:pt x="503" y="143"/>
                  </a:lnTo>
                  <a:lnTo>
                    <a:pt x="499" y="133"/>
                  </a:lnTo>
                  <a:lnTo>
                    <a:pt x="494" y="125"/>
                  </a:lnTo>
                  <a:lnTo>
                    <a:pt x="490" y="115"/>
                  </a:lnTo>
                  <a:lnTo>
                    <a:pt x="484" y="106"/>
                  </a:lnTo>
                  <a:lnTo>
                    <a:pt x="478" y="98"/>
                  </a:lnTo>
                  <a:lnTo>
                    <a:pt x="471" y="90"/>
                  </a:lnTo>
                  <a:lnTo>
                    <a:pt x="464" y="81"/>
                  </a:lnTo>
                  <a:lnTo>
                    <a:pt x="456" y="74"/>
                  </a:lnTo>
                  <a:lnTo>
                    <a:pt x="449" y="67"/>
                  </a:lnTo>
                  <a:lnTo>
                    <a:pt x="440" y="59"/>
                  </a:lnTo>
                  <a:lnTo>
                    <a:pt x="430" y="52"/>
                  </a:lnTo>
                  <a:lnTo>
                    <a:pt x="422" y="46"/>
                  </a:lnTo>
                  <a:lnTo>
                    <a:pt x="412" y="40"/>
                  </a:lnTo>
                  <a:lnTo>
                    <a:pt x="401" y="34"/>
                  </a:lnTo>
                  <a:lnTo>
                    <a:pt x="392" y="29"/>
                  </a:lnTo>
                  <a:lnTo>
                    <a:pt x="381" y="24"/>
                  </a:lnTo>
                  <a:lnTo>
                    <a:pt x="370" y="19"/>
                  </a:lnTo>
                  <a:lnTo>
                    <a:pt x="358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6"/>
                  </a:lnTo>
                  <a:lnTo>
                    <a:pt x="309" y="4"/>
                  </a:lnTo>
                  <a:lnTo>
                    <a:pt x="297" y="1"/>
                  </a:lnTo>
                  <a:lnTo>
                    <a:pt x="284" y="0"/>
                  </a:lnTo>
                  <a:lnTo>
                    <a:pt x="271" y="0"/>
                  </a:lnTo>
                  <a:lnTo>
                    <a:pt x="257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82"/>
            <p:cNvSpPr>
              <a:spLocks/>
            </p:cNvSpPr>
            <p:nvPr/>
          </p:nvSpPr>
          <p:spPr bwMode="auto">
            <a:xfrm>
              <a:off x="4672" y="3045"/>
              <a:ext cx="23" cy="317"/>
            </a:xfrm>
            <a:custGeom>
              <a:avLst/>
              <a:gdLst>
                <a:gd name="T0" fmla="*/ 0 w 91"/>
                <a:gd name="T1" fmla="*/ 0 h 1320"/>
                <a:gd name="T2" fmla="*/ 0 w 91"/>
                <a:gd name="T3" fmla="*/ 0 h 1320"/>
                <a:gd name="T4" fmla="*/ 0 w 91"/>
                <a:gd name="T5" fmla="*/ 0 h 1320"/>
                <a:gd name="T6" fmla="*/ 0 w 91"/>
                <a:gd name="T7" fmla="*/ 0 h 1320"/>
                <a:gd name="T8" fmla="*/ 0 w 91"/>
                <a:gd name="T9" fmla="*/ 0 h 1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20"/>
                <a:gd name="T17" fmla="*/ 91 w 91"/>
                <a:gd name="T18" fmla="*/ 1320 h 1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20">
                  <a:moveTo>
                    <a:pt x="0" y="1320"/>
                  </a:moveTo>
                  <a:lnTo>
                    <a:pt x="0" y="92"/>
                  </a:lnTo>
                  <a:lnTo>
                    <a:pt x="91" y="0"/>
                  </a:lnTo>
                  <a:lnTo>
                    <a:pt x="91" y="1114"/>
                  </a:lnTo>
                  <a:lnTo>
                    <a:pt x="0" y="1320"/>
                  </a:lnTo>
                  <a:close/>
                </a:path>
              </a:pathLst>
            </a:custGeom>
            <a:solidFill>
              <a:srgbClr val="005AE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83"/>
            <p:cNvSpPr>
              <a:spLocks noChangeShapeType="1"/>
            </p:cNvSpPr>
            <p:nvPr/>
          </p:nvSpPr>
          <p:spPr bwMode="auto">
            <a:xfrm flipV="1">
              <a:off x="4672" y="3313"/>
              <a:ext cx="23" cy="49"/>
            </a:xfrm>
            <a:prstGeom prst="line">
              <a:avLst/>
            </a:prstGeom>
            <a:noFill/>
            <a:ln w="0">
              <a:solidFill>
                <a:srgbClr val="005AE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84"/>
            <p:cNvSpPr>
              <a:spLocks/>
            </p:cNvSpPr>
            <p:nvPr/>
          </p:nvSpPr>
          <p:spPr bwMode="auto">
            <a:xfrm>
              <a:off x="3838" y="3045"/>
              <a:ext cx="857" cy="21"/>
            </a:xfrm>
            <a:custGeom>
              <a:avLst/>
              <a:gdLst>
                <a:gd name="T0" fmla="*/ 0 w 3317"/>
                <a:gd name="T1" fmla="*/ 0 h 92"/>
                <a:gd name="T2" fmla="*/ 0 w 3317"/>
                <a:gd name="T3" fmla="*/ 0 h 92"/>
                <a:gd name="T4" fmla="*/ 0 w 3317"/>
                <a:gd name="T5" fmla="*/ 0 h 92"/>
                <a:gd name="T6" fmla="*/ 0 w 3317"/>
                <a:gd name="T7" fmla="*/ 0 h 92"/>
                <a:gd name="T8" fmla="*/ 0 w 331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7"/>
                <a:gd name="T16" fmla="*/ 0 h 92"/>
                <a:gd name="T17" fmla="*/ 3317 w 331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7" h="92">
                  <a:moveTo>
                    <a:pt x="3226" y="92"/>
                  </a:moveTo>
                  <a:lnTo>
                    <a:pt x="0" y="92"/>
                  </a:lnTo>
                  <a:lnTo>
                    <a:pt x="389" y="0"/>
                  </a:lnTo>
                  <a:lnTo>
                    <a:pt x="3317" y="0"/>
                  </a:lnTo>
                  <a:lnTo>
                    <a:pt x="3226" y="92"/>
                  </a:lnTo>
                  <a:close/>
                </a:path>
              </a:pathLst>
            </a:custGeom>
            <a:solidFill>
              <a:srgbClr val="003C9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185"/>
            <p:cNvSpPr>
              <a:spLocks noChangeShapeType="1"/>
            </p:cNvSpPr>
            <p:nvPr/>
          </p:nvSpPr>
          <p:spPr bwMode="auto">
            <a:xfrm flipV="1">
              <a:off x="4672" y="3045"/>
              <a:ext cx="23" cy="21"/>
            </a:xfrm>
            <a:prstGeom prst="line">
              <a:avLst/>
            </a:prstGeom>
            <a:noFill/>
            <a:ln w="0">
              <a:solidFill>
                <a:srgbClr val="003C9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186"/>
            <p:cNvSpPr>
              <a:spLocks noChangeArrowheads="1"/>
            </p:cNvSpPr>
            <p:nvPr/>
          </p:nvSpPr>
          <p:spPr bwMode="auto">
            <a:xfrm>
              <a:off x="3838" y="3066"/>
              <a:ext cx="834" cy="296"/>
            </a:xfrm>
            <a:prstGeom prst="rect">
              <a:avLst/>
            </a:prstGeom>
            <a:solidFill>
              <a:srgbClr val="004EC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187"/>
            <p:cNvSpPr>
              <a:spLocks noChangeShapeType="1"/>
            </p:cNvSpPr>
            <p:nvPr/>
          </p:nvSpPr>
          <p:spPr bwMode="auto">
            <a:xfrm>
              <a:off x="3838" y="3066"/>
              <a:ext cx="1" cy="296"/>
            </a:xfrm>
            <a:prstGeom prst="line">
              <a:avLst/>
            </a:prstGeom>
            <a:noFill/>
            <a:ln w="4763">
              <a:solidFill>
                <a:srgbClr val="0055D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188"/>
            <p:cNvSpPr>
              <a:spLocks noChangeShapeType="1"/>
            </p:cNvSpPr>
            <p:nvPr/>
          </p:nvSpPr>
          <p:spPr bwMode="auto">
            <a:xfrm>
              <a:off x="3838" y="3362"/>
              <a:ext cx="834" cy="1"/>
            </a:xfrm>
            <a:prstGeom prst="line">
              <a:avLst/>
            </a:prstGeom>
            <a:noFill/>
            <a:ln w="4763">
              <a:solidFill>
                <a:srgbClr val="0049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189"/>
            <p:cNvSpPr>
              <a:spLocks noChangeShapeType="1"/>
            </p:cNvSpPr>
            <p:nvPr/>
          </p:nvSpPr>
          <p:spPr bwMode="auto">
            <a:xfrm flipV="1">
              <a:off x="4672" y="3066"/>
              <a:ext cx="1" cy="296"/>
            </a:xfrm>
            <a:prstGeom prst="line">
              <a:avLst/>
            </a:prstGeom>
            <a:noFill/>
            <a:ln w="4763">
              <a:solidFill>
                <a:srgbClr val="005D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190"/>
            <p:cNvSpPr>
              <a:spLocks noChangeShapeType="1"/>
            </p:cNvSpPr>
            <p:nvPr/>
          </p:nvSpPr>
          <p:spPr bwMode="auto">
            <a:xfrm flipH="1">
              <a:off x="3838" y="3066"/>
              <a:ext cx="834" cy="1"/>
            </a:xfrm>
            <a:prstGeom prst="line">
              <a:avLst/>
            </a:prstGeom>
            <a:noFill/>
            <a:ln w="4763">
              <a:solidFill>
                <a:srgbClr val="0049B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91"/>
            <p:cNvSpPr>
              <a:spLocks noChangeArrowheads="1"/>
            </p:cNvSpPr>
            <p:nvPr/>
          </p:nvSpPr>
          <p:spPr bwMode="auto">
            <a:xfrm>
              <a:off x="3886" y="3094"/>
              <a:ext cx="7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Classification</a:t>
              </a:r>
              <a:endParaRPr lang="de-DE" sz="1400"/>
            </a:p>
          </p:txBody>
        </p:sp>
        <p:sp>
          <p:nvSpPr>
            <p:cNvPr id="400" name="Rectangle 192"/>
            <p:cNvSpPr>
              <a:spLocks noChangeArrowheads="1"/>
            </p:cNvSpPr>
            <p:nvPr/>
          </p:nvSpPr>
          <p:spPr bwMode="auto">
            <a:xfrm>
              <a:off x="3936" y="3210"/>
              <a:ext cx="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(</a:t>
              </a:r>
              <a:endParaRPr lang="de-DE" sz="1400"/>
            </a:p>
          </p:txBody>
        </p:sp>
        <p:sp>
          <p:nvSpPr>
            <p:cNvPr id="401" name="Rectangle 193"/>
            <p:cNvSpPr>
              <a:spLocks noChangeArrowheads="1"/>
            </p:cNvSpPr>
            <p:nvPr/>
          </p:nvSpPr>
          <p:spPr bwMode="auto">
            <a:xfrm>
              <a:off x="3974" y="3219"/>
              <a:ext cx="5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300" b="1">
                  <a:solidFill>
                    <a:srgbClr val="FFFFFF"/>
                  </a:solidFill>
                  <a:latin typeface="Bookman Old Style" charset="0"/>
                </a:rPr>
                <a:t>Semantics</a:t>
              </a:r>
              <a:endParaRPr lang="de-DE" sz="1400"/>
            </a:p>
          </p:txBody>
        </p:sp>
        <p:sp>
          <p:nvSpPr>
            <p:cNvPr id="402" name="Rectangle 194"/>
            <p:cNvSpPr>
              <a:spLocks noChangeArrowheads="1"/>
            </p:cNvSpPr>
            <p:nvPr/>
          </p:nvSpPr>
          <p:spPr bwMode="auto">
            <a:xfrm>
              <a:off x="4537" y="3210"/>
              <a:ext cx="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)</a:t>
              </a:r>
              <a:endParaRPr lang="de-DE" sz="1400"/>
            </a:p>
          </p:txBody>
        </p:sp>
        <p:sp>
          <p:nvSpPr>
            <p:cNvPr id="403" name="Freeform 195"/>
            <p:cNvSpPr>
              <a:spLocks/>
            </p:cNvSpPr>
            <p:nvPr/>
          </p:nvSpPr>
          <p:spPr bwMode="auto">
            <a:xfrm>
              <a:off x="2094" y="2364"/>
              <a:ext cx="122" cy="85"/>
            </a:xfrm>
            <a:custGeom>
              <a:avLst/>
              <a:gdLst>
                <a:gd name="T0" fmla="*/ 0 w 473"/>
                <a:gd name="T1" fmla="*/ 0 h 355"/>
                <a:gd name="T2" fmla="*/ 0 w 473"/>
                <a:gd name="T3" fmla="*/ 0 h 355"/>
                <a:gd name="T4" fmla="*/ 0 w 473"/>
                <a:gd name="T5" fmla="*/ 0 h 355"/>
                <a:gd name="T6" fmla="*/ 0 w 473"/>
                <a:gd name="T7" fmla="*/ 0 h 355"/>
                <a:gd name="T8" fmla="*/ 0 w 473"/>
                <a:gd name="T9" fmla="*/ 0 h 355"/>
                <a:gd name="T10" fmla="*/ 0 w 473"/>
                <a:gd name="T11" fmla="*/ 0 h 355"/>
                <a:gd name="T12" fmla="*/ 0 w 473"/>
                <a:gd name="T13" fmla="*/ 0 h 355"/>
                <a:gd name="T14" fmla="*/ 0 w 473"/>
                <a:gd name="T15" fmla="*/ 0 h 355"/>
                <a:gd name="T16" fmla="*/ 0 w 473"/>
                <a:gd name="T17" fmla="*/ 0 h 355"/>
                <a:gd name="T18" fmla="*/ 0 w 473"/>
                <a:gd name="T19" fmla="*/ 0 h 355"/>
                <a:gd name="T20" fmla="*/ 0 w 473"/>
                <a:gd name="T21" fmla="*/ 0 h 355"/>
                <a:gd name="T22" fmla="*/ 0 w 473"/>
                <a:gd name="T23" fmla="*/ 0 h 355"/>
                <a:gd name="T24" fmla="*/ 0 w 473"/>
                <a:gd name="T25" fmla="*/ 0 h 355"/>
                <a:gd name="T26" fmla="*/ 0 w 473"/>
                <a:gd name="T27" fmla="*/ 0 h 355"/>
                <a:gd name="T28" fmla="*/ 0 w 473"/>
                <a:gd name="T29" fmla="*/ 0 h 355"/>
                <a:gd name="T30" fmla="*/ 0 w 473"/>
                <a:gd name="T31" fmla="*/ 0 h 355"/>
                <a:gd name="T32" fmla="*/ 0 w 473"/>
                <a:gd name="T33" fmla="*/ 0 h 355"/>
                <a:gd name="T34" fmla="*/ 0 w 473"/>
                <a:gd name="T35" fmla="*/ 0 h 355"/>
                <a:gd name="T36" fmla="*/ 0 w 473"/>
                <a:gd name="T37" fmla="*/ 0 h 355"/>
                <a:gd name="T38" fmla="*/ 0 w 473"/>
                <a:gd name="T39" fmla="*/ 0 h 355"/>
                <a:gd name="T40" fmla="*/ 0 w 473"/>
                <a:gd name="T41" fmla="*/ 0 h 355"/>
                <a:gd name="T42" fmla="*/ 0 w 473"/>
                <a:gd name="T43" fmla="*/ 0 h 355"/>
                <a:gd name="T44" fmla="*/ 0 w 473"/>
                <a:gd name="T45" fmla="*/ 0 h 355"/>
                <a:gd name="T46" fmla="*/ 0 w 473"/>
                <a:gd name="T47" fmla="*/ 0 h 355"/>
                <a:gd name="T48" fmla="*/ 0 w 473"/>
                <a:gd name="T49" fmla="*/ 0 h 355"/>
                <a:gd name="T50" fmla="*/ 0 w 473"/>
                <a:gd name="T51" fmla="*/ 0 h 355"/>
                <a:gd name="T52" fmla="*/ 0 w 473"/>
                <a:gd name="T53" fmla="*/ 0 h 355"/>
                <a:gd name="T54" fmla="*/ 0 w 473"/>
                <a:gd name="T55" fmla="*/ 0 h 355"/>
                <a:gd name="T56" fmla="*/ 0 w 473"/>
                <a:gd name="T57" fmla="*/ 0 h 355"/>
                <a:gd name="T58" fmla="*/ 0 w 473"/>
                <a:gd name="T59" fmla="*/ 0 h 355"/>
                <a:gd name="T60" fmla="*/ 0 w 473"/>
                <a:gd name="T61" fmla="*/ 0 h 355"/>
                <a:gd name="T62" fmla="*/ 0 w 473"/>
                <a:gd name="T63" fmla="*/ 0 h 355"/>
                <a:gd name="T64" fmla="*/ 0 w 473"/>
                <a:gd name="T65" fmla="*/ 0 h 355"/>
                <a:gd name="T66" fmla="*/ 0 w 473"/>
                <a:gd name="T67" fmla="*/ 0 h 355"/>
                <a:gd name="T68" fmla="*/ 0 w 473"/>
                <a:gd name="T69" fmla="*/ 0 h 355"/>
                <a:gd name="T70" fmla="*/ 0 w 473"/>
                <a:gd name="T71" fmla="*/ 0 h 355"/>
                <a:gd name="T72" fmla="*/ 0 w 473"/>
                <a:gd name="T73" fmla="*/ 0 h 355"/>
                <a:gd name="T74" fmla="*/ 0 w 473"/>
                <a:gd name="T75" fmla="*/ 0 h 355"/>
                <a:gd name="T76" fmla="*/ 0 w 473"/>
                <a:gd name="T77" fmla="*/ 0 h 355"/>
                <a:gd name="T78" fmla="*/ 0 w 473"/>
                <a:gd name="T79" fmla="*/ 0 h 355"/>
                <a:gd name="T80" fmla="*/ 0 w 473"/>
                <a:gd name="T81" fmla="*/ 0 h 355"/>
                <a:gd name="T82" fmla="*/ 0 w 473"/>
                <a:gd name="T83" fmla="*/ 0 h 355"/>
                <a:gd name="T84" fmla="*/ 0 w 473"/>
                <a:gd name="T85" fmla="*/ 0 h 3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3"/>
                <a:gd name="T130" fmla="*/ 0 h 355"/>
                <a:gd name="T131" fmla="*/ 473 w 473"/>
                <a:gd name="T132" fmla="*/ 355 h 3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3" h="355">
                  <a:moveTo>
                    <a:pt x="236" y="0"/>
                  </a:moveTo>
                  <a:lnTo>
                    <a:pt x="224" y="0"/>
                  </a:lnTo>
                  <a:lnTo>
                    <a:pt x="212" y="0"/>
                  </a:lnTo>
                  <a:lnTo>
                    <a:pt x="199" y="1"/>
                  </a:lnTo>
                  <a:lnTo>
                    <a:pt x="189" y="3"/>
                  </a:lnTo>
                  <a:lnTo>
                    <a:pt x="176" y="4"/>
                  </a:lnTo>
                  <a:lnTo>
                    <a:pt x="166" y="7"/>
                  </a:lnTo>
                  <a:lnTo>
                    <a:pt x="155" y="9"/>
                  </a:lnTo>
                  <a:lnTo>
                    <a:pt x="144" y="13"/>
                  </a:lnTo>
                  <a:lnTo>
                    <a:pt x="133" y="17"/>
                  </a:lnTo>
                  <a:lnTo>
                    <a:pt x="123" y="20"/>
                  </a:lnTo>
                  <a:lnTo>
                    <a:pt x="114" y="25"/>
                  </a:lnTo>
                  <a:lnTo>
                    <a:pt x="104" y="30"/>
                  </a:lnTo>
                  <a:lnTo>
                    <a:pt x="94" y="35"/>
                  </a:lnTo>
                  <a:lnTo>
                    <a:pt x="86" y="40"/>
                  </a:lnTo>
                  <a:lnTo>
                    <a:pt x="77" y="46"/>
                  </a:lnTo>
                  <a:lnTo>
                    <a:pt x="69" y="52"/>
                  </a:lnTo>
                  <a:lnTo>
                    <a:pt x="60" y="58"/>
                  </a:lnTo>
                  <a:lnTo>
                    <a:pt x="53" y="64"/>
                  </a:lnTo>
                  <a:lnTo>
                    <a:pt x="46" y="71"/>
                  </a:lnTo>
                  <a:lnTo>
                    <a:pt x="40" y="78"/>
                  </a:lnTo>
                  <a:lnTo>
                    <a:pt x="34" y="85"/>
                  </a:lnTo>
                  <a:lnTo>
                    <a:pt x="28" y="93"/>
                  </a:lnTo>
                  <a:lnTo>
                    <a:pt x="23" y="100"/>
                  </a:lnTo>
                  <a:lnTo>
                    <a:pt x="18" y="108"/>
                  </a:lnTo>
                  <a:lnTo>
                    <a:pt x="13" y="116"/>
                  </a:lnTo>
                  <a:lnTo>
                    <a:pt x="10" y="124"/>
                  </a:lnTo>
                  <a:lnTo>
                    <a:pt x="7" y="133"/>
                  </a:lnTo>
                  <a:lnTo>
                    <a:pt x="4" y="141"/>
                  </a:lnTo>
                  <a:lnTo>
                    <a:pt x="2" y="151"/>
                  </a:lnTo>
                  <a:lnTo>
                    <a:pt x="1" y="159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2" y="204"/>
                  </a:lnTo>
                  <a:lnTo>
                    <a:pt x="4" y="214"/>
                  </a:lnTo>
                  <a:lnTo>
                    <a:pt x="7" y="222"/>
                  </a:lnTo>
                  <a:lnTo>
                    <a:pt x="10" y="231"/>
                  </a:lnTo>
                  <a:lnTo>
                    <a:pt x="13" y="238"/>
                  </a:lnTo>
                  <a:lnTo>
                    <a:pt x="18" y="246"/>
                  </a:lnTo>
                  <a:lnTo>
                    <a:pt x="23" y="255"/>
                  </a:lnTo>
                  <a:lnTo>
                    <a:pt x="28" y="262"/>
                  </a:lnTo>
                  <a:lnTo>
                    <a:pt x="34" y="269"/>
                  </a:lnTo>
                  <a:lnTo>
                    <a:pt x="40" y="277"/>
                  </a:lnTo>
                  <a:lnTo>
                    <a:pt x="46" y="284"/>
                  </a:lnTo>
                  <a:lnTo>
                    <a:pt x="53" y="290"/>
                  </a:lnTo>
                  <a:lnTo>
                    <a:pt x="60" y="297"/>
                  </a:lnTo>
                  <a:lnTo>
                    <a:pt x="69" y="303"/>
                  </a:lnTo>
                  <a:lnTo>
                    <a:pt x="77" y="309"/>
                  </a:lnTo>
                  <a:lnTo>
                    <a:pt x="86" y="314"/>
                  </a:lnTo>
                  <a:lnTo>
                    <a:pt x="94" y="320"/>
                  </a:lnTo>
                  <a:lnTo>
                    <a:pt x="104" y="325"/>
                  </a:lnTo>
                  <a:lnTo>
                    <a:pt x="114" y="330"/>
                  </a:lnTo>
                  <a:lnTo>
                    <a:pt x="123" y="333"/>
                  </a:lnTo>
                  <a:lnTo>
                    <a:pt x="133" y="337"/>
                  </a:lnTo>
                  <a:lnTo>
                    <a:pt x="144" y="341"/>
                  </a:lnTo>
                  <a:lnTo>
                    <a:pt x="155" y="344"/>
                  </a:lnTo>
                  <a:lnTo>
                    <a:pt x="166" y="347"/>
                  </a:lnTo>
                  <a:lnTo>
                    <a:pt x="176" y="349"/>
                  </a:lnTo>
                  <a:lnTo>
                    <a:pt x="189" y="352"/>
                  </a:lnTo>
                  <a:lnTo>
                    <a:pt x="199" y="353"/>
                  </a:lnTo>
                  <a:lnTo>
                    <a:pt x="212" y="354"/>
                  </a:lnTo>
                  <a:lnTo>
                    <a:pt x="224" y="355"/>
                  </a:lnTo>
                  <a:lnTo>
                    <a:pt x="236" y="355"/>
                  </a:lnTo>
                  <a:lnTo>
                    <a:pt x="248" y="355"/>
                  </a:lnTo>
                  <a:lnTo>
                    <a:pt x="260" y="354"/>
                  </a:lnTo>
                  <a:lnTo>
                    <a:pt x="272" y="353"/>
                  </a:lnTo>
                  <a:lnTo>
                    <a:pt x="284" y="352"/>
                  </a:lnTo>
                  <a:lnTo>
                    <a:pt x="295" y="349"/>
                  </a:lnTo>
                  <a:lnTo>
                    <a:pt x="306" y="347"/>
                  </a:lnTo>
                  <a:lnTo>
                    <a:pt x="318" y="344"/>
                  </a:lnTo>
                  <a:lnTo>
                    <a:pt x="328" y="341"/>
                  </a:lnTo>
                  <a:lnTo>
                    <a:pt x="338" y="337"/>
                  </a:lnTo>
                  <a:lnTo>
                    <a:pt x="349" y="333"/>
                  </a:lnTo>
                  <a:lnTo>
                    <a:pt x="359" y="330"/>
                  </a:lnTo>
                  <a:lnTo>
                    <a:pt x="369" y="325"/>
                  </a:lnTo>
                  <a:lnTo>
                    <a:pt x="377" y="320"/>
                  </a:lnTo>
                  <a:lnTo>
                    <a:pt x="387" y="314"/>
                  </a:lnTo>
                  <a:lnTo>
                    <a:pt x="395" y="309"/>
                  </a:lnTo>
                  <a:lnTo>
                    <a:pt x="404" y="303"/>
                  </a:lnTo>
                  <a:lnTo>
                    <a:pt x="411" y="297"/>
                  </a:lnTo>
                  <a:lnTo>
                    <a:pt x="418" y="290"/>
                  </a:lnTo>
                  <a:lnTo>
                    <a:pt x="426" y="284"/>
                  </a:lnTo>
                  <a:lnTo>
                    <a:pt x="433" y="277"/>
                  </a:lnTo>
                  <a:lnTo>
                    <a:pt x="439" y="269"/>
                  </a:lnTo>
                  <a:lnTo>
                    <a:pt x="444" y="262"/>
                  </a:lnTo>
                  <a:lnTo>
                    <a:pt x="450" y="255"/>
                  </a:lnTo>
                  <a:lnTo>
                    <a:pt x="455" y="246"/>
                  </a:lnTo>
                  <a:lnTo>
                    <a:pt x="458" y="238"/>
                  </a:lnTo>
                  <a:lnTo>
                    <a:pt x="462" y="231"/>
                  </a:lnTo>
                  <a:lnTo>
                    <a:pt x="465" y="222"/>
                  </a:lnTo>
                  <a:lnTo>
                    <a:pt x="468" y="214"/>
                  </a:lnTo>
                  <a:lnTo>
                    <a:pt x="470" y="204"/>
                  </a:lnTo>
                  <a:lnTo>
                    <a:pt x="472" y="196"/>
                  </a:lnTo>
                  <a:lnTo>
                    <a:pt x="473" y="187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2" y="159"/>
                  </a:lnTo>
                  <a:lnTo>
                    <a:pt x="470" y="151"/>
                  </a:lnTo>
                  <a:lnTo>
                    <a:pt x="468" y="141"/>
                  </a:lnTo>
                  <a:lnTo>
                    <a:pt x="465" y="133"/>
                  </a:lnTo>
                  <a:lnTo>
                    <a:pt x="462" y="124"/>
                  </a:lnTo>
                  <a:lnTo>
                    <a:pt x="458" y="116"/>
                  </a:lnTo>
                  <a:lnTo>
                    <a:pt x="455" y="108"/>
                  </a:lnTo>
                  <a:lnTo>
                    <a:pt x="450" y="100"/>
                  </a:lnTo>
                  <a:lnTo>
                    <a:pt x="444" y="93"/>
                  </a:lnTo>
                  <a:lnTo>
                    <a:pt x="439" y="85"/>
                  </a:lnTo>
                  <a:lnTo>
                    <a:pt x="433" y="78"/>
                  </a:lnTo>
                  <a:lnTo>
                    <a:pt x="426" y="71"/>
                  </a:lnTo>
                  <a:lnTo>
                    <a:pt x="418" y="64"/>
                  </a:lnTo>
                  <a:lnTo>
                    <a:pt x="411" y="58"/>
                  </a:lnTo>
                  <a:lnTo>
                    <a:pt x="404" y="52"/>
                  </a:lnTo>
                  <a:lnTo>
                    <a:pt x="395" y="46"/>
                  </a:lnTo>
                  <a:lnTo>
                    <a:pt x="387" y="40"/>
                  </a:lnTo>
                  <a:lnTo>
                    <a:pt x="377" y="35"/>
                  </a:lnTo>
                  <a:lnTo>
                    <a:pt x="369" y="30"/>
                  </a:lnTo>
                  <a:lnTo>
                    <a:pt x="359" y="25"/>
                  </a:lnTo>
                  <a:lnTo>
                    <a:pt x="349" y="20"/>
                  </a:lnTo>
                  <a:lnTo>
                    <a:pt x="338" y="17"/>
                  </a:lnTo>
                  <a:lnTo>
                    <a:pt x="328" y="13"/>
                  </a:lnTo>
                  <a:lnTo>
                    <a:pt x="318" y="9"/>
                  </a:lnTo>
                  <a:lnTo>
                    <a:pt x="306" y="7"/>
                  </a:lnTo>
                  <a:lnTo>
                    <a:pt x="295" y="4"/>
                  </a:lnTo>
                  <a:lnTo>
                    <a:pt x="284" y="3"/>
                  </a:lnTo>
                  <a:lnTo>
                    <a:pt x="272" y="1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36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96"/>
            <p:cNvSpPr>
              <a:spLocks/>
            </p:cNvSpPr>
            <p:nvPr/>
          </p:nvSpPr>
          <p:spPr bwMode="auto">
            <a:xfrm>
              <a:off x="3077" y="2371"/>
              <a:ext cx="23" cy="307"/>
            </a:xfrm>
            <a:custGeom>
              <a:avLst/>
              <a:gdLst>
                <a:gd name="T0" fmla="*/ 0 w 92"/>
                <a:gd name="T1" fmla="*/ 0 h 1278"/>
                <a:gd name="T2" fmla="*/ 0 w 92"/>
                <a:gd name="T3" fmla="*/ 0 h 1278"/>
                <a:gd name="T4" fmla="*/ 0 w 92"/>
                <a:gd name="T5" fmla="*/ 0 h 1278"/>
                <a:gd name="T6" fmla="*/ 0 w 92"/>
                <a:gd name="T7" fmla="*/ 0 h 1278"/>
                <a:gd name="T8" fmla="*/ 0 w 92"/>
                <a:gd name="T9" fmla="*/ 0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278"/>
                <a:gd name="T17" fmla="*/ 92 w 92"/>
                <a:gd name="T18" fmla="*/ 1278 h 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278">
                  <a:moveTo>
                    <a:pt x="0" y="1278"/>
                  </a:moveTo>
                  <a:lnTo>
                    <a:pt x="0" y="92"/>
                  </a:lnTo>
                  <a:lnTo>
                    <a:pt x="92" y="0"/>
                  </a:lnTo>
                  <a:lnTo>
                    <a:pt x="92" y="10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4008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197"/>
            <p:cNvSpPr>
              <a:spLocks noChangeShapeType="1"/>
            </p:cNvSpPr>
            <p:nvPr/>
          </p:nvSpPr>
          <p:spPr bwMode="auto">
            <a:xfrm flipV="1">
              <a:off x="3077" y="2630"/>
              <a:ext cx="23" cy="48"/>
            </a:xfrm>
            <a:prstGeom prst="line">
              <a:avLst/>
            </a:prstGeom>
            <a:noFill/>
            <a:ln w="0">
              <a:solidFill>
                <a:srgbClr val="B4008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98"/>
            <p:cNvSpPr>
              <a:spLocks/>
            </p:cNvSpPr>
            <p:nvPr/>
          </p:nvSpPr>
          <p:spPr bwMode="auto">
            <a:xfrm>
              <a:off x="2156" y="2371"/>
              <a:ext cx="944" cy="22"/>
            </a:xfrm>
            <a:custGeom>
              <a:avLst/>
              <a:gdLst>
                <a:gd name="T0" fmla="*/ 0 w 3659"/>
                <a:gd name="T1" fmla="*/ 0 h 92"/>
                <a:gd name="T2" fmla="*/ 0 w 3659"/>
                <a:gd name="T3" fmla="*/ 0 h 92"/>
                <a:gd name="T4" fmla="*/ 0 w 3659"/>
                <a:gd name="T5" fmla="*/ 0 h 92"/>
                <a:gd name="T6" fmla="*/ 0 w 3659"/>
                <a:gd name="T7" fmla="*/ 0 h 92"/>
                <a:gd name="T8" fmla="*/ 0 w 365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9"/>
                <a:gd name="T16" fmla="*/ 0 h 92"/>
                <a:gd name="T17" fmla="*/ 3659 w 365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9" h="92">
                  <a:moveTo>
                    <a:pt x="3567" y="92"/>
                  </a:moveTo>
                  <a:lnTo>
                    <a:pt x="0" y="92"/>
                  </a:lnTo>
                  <a:lnTo>
                    <a:pt x="421" y="0"/>
                  </a:lnTo>
                  <a:lnTo>
                    <a:pt x="3659" y="0"/>
                  </a:lnTo>
                  <a:lnTo>
                    <a:pt x="3567" y="92"/>
                  </a:lnTo>
                  <a:close/>
                </a:path>
              </a:pathLst>
            </a:custGeom>
            <a:solidFill>
              <a:srgbClr val="7900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199"/>
            <p:cNvSpPr>
              <a:spLocks noChangeShapeType="1"/>
            </p:cNvSpPr>
            <p:nvPr/>
          </p:nvSpPr>
          <p:spPr bwMode="auto">
            <a:xfrm flipV="1">
              <a:off x="3077" y="2371"/>
              <a:ext cx="23" cy="22"/>
            </a:xfrm>
            <a:prstGeom prst="line">
              <a:avLst/>
            </a:prstGeom>
            <a:noFill/>
            <a:ln w="0">
              <a:solidFill>
                <a:srgbClr val="7900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200"/>
            <p:cNvSpPr>
              <a:spLocks noChangeArrowheads="1"/>
            </p:cNvSpPr>
            <p:nvPr/>
          </p:nvSpPr>
          <p:spPr bwMode="auto">
            <a:xfrm>
              <a:off x="2156" y="2393"/>
              <a:ext cx="921" cy="285"/>
            </a:xfrm>
            <a:prstGeom prst="rect">
              <a:avLst/>
            </a:prstGeom>
            <a:solidFill>
              <a:srgbClr val="9C0075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201"/>
            <p:cNvSpPr>
              <a:spLocks noChangeShapeType="1"/>
            </p:cNvSpPr>
            <p:nvPr/>
          </p:nvSpPr>
          <p:spPr bwMode="auto">
            <a:xfrm>
              <a:off x="2156" y="2393"/>
              <a:ext cx="0" cy="285"/>
            </a:xfrm>
            <a:prstGeom prst="line">
              <a:avLst/>
            </a:prstGeom>
            <a:noFill/>
            <a:ln w="4763">
              <a:solidFill>
                <a:srgbClr val="AB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02"/>
            <p:cNvSpPr>
              <a:spLocks noChangeArrowheads="1"/>
            </p:cNvSpPr>
            <p:nvPr/>
          </p:nvSpPr>
          <p:spPr bwMode="auto">
            <a:xfrm>
              <a:off x="2291" y="2483"/>
              <a:ext cx="7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b="1">
                  <a:solidFill>
                    <a:srgbClr val="FFFFFF"/>
                  </a:solidFill>
                  <a:latin typeface="Bookman Old Style" charset="0"/>
                </a:rPr>
                <a:t>Publication</a:t>
              </a:r>
              <a:endParaRPr lang="de-DE" sz="1400"/>
            </a:p>
          </p:txBody>
        </p:sp>
        <p:sp>
          <p:nvSpPr>
            <p:cNvPr id="411" name="Line 203"/>
            <p:cNvSpPr>
              <a:spLocks noChangeShapeType="1"/>
            </p:cNvSpPr>
            <p:nvPr/>
          </p:nvSpPr>
          <p:spPr bwMode="auto">
            <a:xfrm>
              <a:off x="1589" y="2846"/>
              <a:ext cx="0" cy="6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204"/>
            <p:cNvSpPr>
              <a:spLocks noChangeShapeType="1"/>
            </p:cNvSpPr>
            <p:nvPr/>
          </p:nvSpPr>
          <p:spPr bwMode="auto">
            <a:xfrm>
              <a:off x="1589" y="3450"/>
              <a:ext cx="6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205"/>
            <p:cNvSpPr>
              <a:spLocks noChangeShapeType="1"/>
            </p:cNvSpPr>
            <p:nvPr/>
          </p:nvSpPr>
          <p:spPr bwMode="auto">
            <a:xfrm>
              <a:off x="1870" y="2060"/>
              <a:ext cx="3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206"/>
            <p:cNvSpPr>
              <a:spLocks noChangeShapeType="1"/>
            </p:cNvSpPr>
            <p:nvPr/>
          </p:nvSpPr>
          <p:spPr bwMode="auto">
            <a:xfrm>
              <a:off x="2924" y="3209"/>
              <a:ext cx="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207"/>
            <p:cNvSpPr>
              <a:spLocks noChangeShapeType="1"/>
            </p:cNvSpPr>
            <p:nvPr/>
          </p:nvSpPr>
          <p:spPr bwMode="auto">
            <a:xfrm>
              <a:off x="2924" y="2937"/>
              <a:ext cx="133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208"/>
            <p:cNvSpPr>
              <a:spLocks noChangeShapeType="1"/>
            </p:cNvSpPr>
            <p:nvPr/>
          </p:nvSpPr>
          <p:spPr bwMode="auto">
            <a:xfrm>
              <a:off x="1202" y="2423"/>
              <a:ext cx="21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209"/>
            <p:cNvSpPr>
              <a:spLocks noChangeShapeType="1"/>
            </p:cNvSpPr>
            <p:nvPr/>
          </p:nvSpPr>
          <p:spPr bwMode="auto">
            <a:xfrm>
              <a:off x="1202" y="2060"/>
              <a:ext cx="0" cy="13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210"/>
            <p:cNvSpPr>
              <a:spLocks noChangeShapeType="1"/>
            </p:cNvSpPr>
            <p:nvPr/>
          </p:nvSpPr>
          <p:spPr bwMode="auto">
            <a:xfrm>
              <a:off x="1202" y="3450"/>
              <a:ext cx="42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211"/>
            <p:cNvSpPr>
              <a:spLocks noChangeShapeType="1"/>
            </p:cNvSpPr>
            <p:nvPr/>
          </p:nvSpPr>
          <p:spPr bwMode="auto">
            <a:xfrm>
              <a:off x="1202" y="2060"/>
              <a:ext cx="7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212"/>
            <p:cNvSpPr>
              <a:spLocks noChangeShapeType="1"/>
            </p:cNvSpPr>
            <p:nvPr/>
          </p:nvSpPr>
          <p:spPr bwMode="auto">
            <a:xfrm>
              <a:off x="1202" y="2756"/>
              <a:ext cx="21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213"/>
            <p:cNvSpPr>
              <a:spLocks noChangeShapeType="1"/>
            </p:cNvSpPr>
            <p:nvPr/>
          </p:nvSpPr>
          <p:spPr bwMode="auto">
            <a:xfrm>
              <a:off x="2046" y="2544"/>
              <a:ext cx="10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345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CERIF Evolution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33" name="Rectangle 4"/>
          <p:cNvSpPr>
            <a:spLocks noChangeArrowheads="1"/>
          </p:cNvSpPr>
          <p:nvPr/>
        </p:nvSpPr>
        <p:spPr bwMode="auto">
          <a:xfrm>
            <a:off x="4012900" y="1044222"/>
            <a:ext cx="5131100" cy="5041347"/>
          </a:xfrm>
          <a:prstGeom prst="rect">
            <a:avLst/>
          </a:prstGeom>
          <a:solidFill>
            <a:srgbClr val="E0CCDC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Eurostile"/>
              <a:cs typeface="Eurostile"/>
            </a:endParaRPr>
          </a:p>
        </p:txBody>
      </p:sp>
      <p:sp>
        <p:nvSpPr>
          <p:cNvPr id="434" name="Text Box 5"/>
          <p:cNvSpPr txBox="1">
            <a:spLocks noChangeArrowheads="1"/>
          </p:cNvSpPr>
          <p:nvPr/>
        </p:nvSpPr>
        <p:spPr bwMode="auto">
          <a:xfrm>
            <a:off x="50323" y="2412094"/>
            <a:ext cx="1512887" cy="854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EU </a:t>
            </a:r>
          </a:p>
          <a:p>
            <a:pPr>
              <a:defRPr/>
            </a:pPr>
            <a:r>
              <a:rPr lang="de-DE" sz="1000" b="1" dirty="0" err="1">
                <a:latin typeface="Eurostile"/>
                <a:cs typeface="Eurostile"/>
              </a:rPr>
              <a:t>Working</a:t>
            </a:r>
            <a:r>
              <a:rPr lang="de-DE" sz="1000" b="1" dirty="0">
                <a:latin typeface="Eurostile"/>
                <a:cs typeface="Eurostile"/>
              </a:rPr>
              <a:t> Group </a:t>
            </a:r>
          </a:p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on Research </a:t>
            </a:r>
          </a:p>
          <a:p>
            <a:pPr>
              <a:defRPr/>
            </a:pPr>
            <a:r>
              <a:rPr lang="de-DE" sz="1000" b="1" dirty="0" err="1">
                <a:latin typeface="Eurostile"/>
                <a:cs typeface="Eurostile"/>
              </a:rPr>
              <a:t>Databases</a:t>
            </a:r>
            <a:endParaRPr lang="de-DE" sz="1000" b="1" dirty="0">
              <a:latin typeface="Eurostile"/>
              <a:cs typeface="Eurostile"/>
            </a:endParaRPr>
          </a:p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Workshop</a:t>
            </a:r>
          </a:p>
        </p:txBody>
      </p:sp>
      <p:sp>
        <p:nvSpPr>
          <p:cNvPr id="435" name="Rectangle 6"/>
          <p:cNvSpPr>
            <a:spLocks noChangeArrowheads="1"/>
          </p:cNvSpPr>
          <p:nvPr/>
        </p:nvSpPr>
        <p:spPr bwMode="auto">
          <a:xfrm>
            <a:off x="2050750" y="2485119"/>
            <a:ext cx="2647950" cy="3600450"/>
          </a:xfrm>
          <a:prstGeom prst="rect">
            <a:avLst/>
          </a:prstGeom>
          <a:solidFill>
            <a:srgbClr val="E9D1E5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36" name="Rectangle 7"/>
          <p:cNvSpPr>
            <a:spLocks noChangeArrowheads="1"/>
          </p:cNvSpPr>
          <p:nvPr/>
        </p:nvSpPr>
        <p:spPr bwMode="auto">
          <a:xfrm>
            <a:off x="301325" y="3420157"/>
            <a:ext cx="2089150" cy="2665412"/>
          </a:xfrm>
          <a:prstGeom prst="rect">
            <a:avLst/>
          </a:prstGeom>
          <a:solidFill>
            <a:srgbClr val="E9D1E5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169209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38" name="Line 10"/>
          <p:cNvSpPr>
            <a:spLocks noChangeShapeType="1"/>
          </p:cNvSpPr>
          <p:nvPr/>
        </p:nvSpPr>
        <p:spPr bwMode="auto">
          <a:xfrm>
            <a:off x="1885650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39" name="Text Box 11"/>
          <p:cNvSpPr txBox="1">
            <a:spLocks noChangeArrowheads="1"/>
          </p:cNvSpPr>
          <p:nvPr/>
        </p:nvSpPr>
        <p:spPr bwMode="auto">
          <a:xfrm>
            <a:off x="-65651" y="6136369"/>
            <a:ext cx="635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1987</a:t>
            </a:r>
          </a:p>
        </p:txBody>
      </p:sp>
      <p:sp>
        <p:nvSpPr>
          <p:cNvPr id="440" name="Text Box 12"/>
          <p:cNvSpPr txBox="1">
            <a:spLocks noChangeArrowheads="1"/>
          </p:cNvSpPr>
          <p:nvPr/>
        </p:nvSpPr>
        <p:spPr bwMode="auto">
          <a:xfrm>
            <a:off x="1595138" y="6139544"/>
            <a:ext cx="6356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>
                <a:latin typeface="Eurostile"/>
                <a:cs typeface="Eurostile"/>
              </a:rPr>
              <a:t>1991</a:t>
            </a:r>
          </a:p>
        </p:txBody>
      </p:sp>
      <p:sp>
        <p:nvSpPr>
          <p:cNvPr id="441" name="Text Box 13"/>
          <p:cNvSpPr txBox="1">
            <a:spLocks noChangeArrowheads="1"/>
          </p:cNvSpPr>
          <p:nvPr/>
        </p:nvSpPr>
        <p:spPr bwMode="auto">
          <a:xfrm>
            <a:off x="1423688" y="3420157"/>
            <a:ext cx="1038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CERIF 91</a:t>
            </a:r>
          </a:p>
        </p:txBody>
      </p:sp>
      <p:sp>
        <p:nvSpPr>
          <p:cNvPr id="442" name="Rectangle 14"/>
          <p:cNvSpPr>
            <a:spLocks noChangeArrowheads="1"/>
          </p:cNvSpPr>
          <p:nvPr/>
        </p:nvSpPr>
        <p:spPr bwMode="auto">
          <a:xfrm>
            <a:off x="517225" y="3851957"/>
            <a:ext cx="865188" cy="215900"/>
          </a:xfrm>
          <a:prstGeom prst="rect">
            <a:avLst/>
          </a:prstGeom>
          <a:solidFill>
            <a:srgbClr val="CC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sz="1000" b="1">
                <a:solidFill>
                  <a:schemeClr val="bg1"/>
                </a:solidFill>
                <a:latin typeface="Eurostile"/>
                <a:cs typeface="Eurostile"/>
              </a:rPr>
              <a:t>PROJECT</a:t>
            </a:r>
          </a:p>
        </p:txBody>
      </p:sp>
      <p:sp>
        <p:nvSpPr>
          <p:cNvPr id="443" name="Text Box 15"/>
          <p:cNvSpPr txBox="1">
            <a:spLocks noChangeArrowheads="1"/>
          </p:cNvSpPr>
          <p:nvPr/>
        </p:nvSpPr>
        <p:spPr bwMode="auto">
          <a:xfrm>
            <a:off x="101299" y="1477057"/>
            <a:ext cx="904827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1000" b="1">
                <a:latin typeface="Eurostile"/>
                <a:cs typeface="Eurostile"/>
              </a:rPr>
              <a:t>Similar Ideas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UN/UNESCO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OECD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CODATA</a:t>
            </a:r>
          </a:p>
        </p:txBody>
      </p:sp>
      <p:sp>
        <p:nvSpPr>
          <p:cNvPr id="444" name="Text Box 16"/>
          <p:cNvSpPr txBox="1">
            <a:spLocks noChangeArrowheads="1"/>
          </p:cNvSpPr>
          <p:nvPr/>
        </p:nvSpPr>
        <p:spPr bwMode="auto">
          <a:xfrm>
            <a:off x="1239538" y="4933044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45" name="Text Box 17"/>
          <p:cNvSpPr txBox="1">
            <a:spLocks noChangeArrowheads="1"/>
          </p:cNvSpPr>
          <p:nvPr/>
        </p:nvSpPr>
        <p:spPr bwMode="auto">
          <a:xfrm>
            <a:off x="445788" y="4140882"/>
            <a:ext cx="1326004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Acronym: </a:t>
            </a:r>
            <a:r>
              <a:rPr lang="de-DE" sz="800" u="sng">
                <a:latin typeface="Eurostile"/>
                <a:cs typeface="Eurostile"/>
              </a:rPr>
              <a:t>ERGO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Participant: 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Keith Jeffery, Anne Asser</a:t>
            </a:r>
          </a:p>
          <a:p>
            <a:pPr algn="l">
              <a:defRPr/>
            </a:pPr>
            <a:r>
              <a:rPr lang="de-DE" sz="800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son, many more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Organisations: 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Rutherford Appleton, Uni-</a:t>
            </a:r>
          </a:p>
          <a:p>
            <a:pPr algn="l">
              <a:defRPr/>
            </a:pPr>
            <a:r>
              <a:rPr lang="de-DE" sz="800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versity of Bergen, … </a:t>
            </a:r>
          </a:p>
        </p:txBody>
      </p:sp>
      <p:sp>
        <p:nvSpPr>
          <p:cNvPr id="446" name="Line 18"/>
          <p:cNvSpPr>
            <a:spLocks noChangeShapeType="1"/>
          </p:cNvSpPr>
          <p:nvPr/>
        </p:nvSpPr>
        <p:spPr bwMode="auto">
          <a:xfrm>
            <a:off x="4085925" y="60323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47" name="Text Box 19"/>
          <p:cNvSpPr txBox="1">
            <a:spLocks noChangeArrowheads="1"/>
          </p:cNvSpPr>
          <p:nvPr/>
        </p:nvSpPr>
        <p:spPr bwMode="auto">
          <a:xfrm>
            <a:off x="3770541" y="6139544"/>
            <a:ext cx="635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2000</a:t>
            </a:r>
          </a:p>
        </p:txBody>
      </p:sp>
      <p:sp>
        <p:nvSpPr>
          <p:cNvPr id="448" name="Rectangle 20"/>
          <p:cNvSpPr>
            <a:spLocks noChangeArrowheads="1"/>
          </p:cNvSpPr>
          <p:nvPr/>
        </p:nvSpPr>
        <p:spPr bwMode="auto">
          <a:xfrm>
            <a:off x="2927050" y="4039282"/>
            <a:ext cx="1296988" cy="233362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CLASSIFICATION</a:t>
            </a:r>
          </a:p>
        </p:txBody>
      </p:sp>
      <p:sp>
        <p:nvSpPr>
          <p:cNvPr id="449" name="Rectangle 21"/>
          <p:cNvSpPr>
            <a:spLocks noChangeArrowheads="1"/>
          </p:cNvSpPr>
          <p:nvPr/>
        </p:nvSpPr>
        <p:spPr bwMode="auto">
          <a:xfrm>
            <a:off x="2742900" y="3747182"/>
            <a:ext cx="741363" cy="174625"/>
          </a:xfrm>
          <a:prstGeom prst="rect">
            <a:avLst/>
          </a:prstGeom>
          <a:solidFill>
            <a:srgbClr val="9900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RESULTS</a:t>
            </a:r>
          </a:p>
        </p:txBody>
      </p:sp>
      <p:sp>
        <p:nvSpPr>
          <p:cNvPr id="450" name="Rectangle 22"/>
          <p:cNvSpPr>
            <a:spLocks noChangeArrowheads="1"/>
          </p:cNvSpPr>
          <p:nvPr/>
        </p:nvSpPr>
        <p:spPr bwMode="auto">
          <a:xfrm>
            <a:off x="3606500" y="3747182"/>
            <a:ext cx="865188" cy="1746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EQUIPMENT</a:t>
            </a:r>
          </a:p>
        </p:txBody>
      </p:sp>
      <p:sp>
        <p:nvSpPr>
          <p:cNvPr id="475" name="Rectangle 23"/>
          <p:cNvSpPr>
            <a:spLocks noChangeArrowheads="1"/>
          </p:cNvSpPr>
          <p:nvPr/>
        </p:nvSpPr>
        <p:spPr bwMode="auto">
          <a:xfrm>
            <a:off x="3235025" y="3513819"/>
            <a:ext cx="741363" cy="174625"/>
          </a:xfrm>
          <a:prstGeom prst="rect">
            <a:avLst/>
          </a:prstGeom>
          <a:solidFill>
            <a:srgbClr val="CC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PROJECT</a:t>
            </a:r>
          </a:p>
        </p:txBody>
      </p:sp>
      <p:sp>
        <p:nvSpPr>
          <p:cNvPr id="476" name="Rectangle 24"/>
          <p:cNvSpPr>
            <a:spLocks noChangeArrowheads="1"/>
          </p:cNvSpPr>
          <p:nvPr/>
        </p:nvSpPr>
        <p:spPr bwMode="auto">
          <a:xfrm>
            <a:off x="2865138" y="3280457"/>
            <a:ext cx="741362" cy="174625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1000" b="1">
                <a:effectLst>
                  <a:outerShdw blurRad="38100" dist="38100" dir="2700000" algn="tl">
                    <a:srgbClr val="FFFFFF"/>
                  </a:outerShdw>
                </a:effectLst>
                <a:latin typeface="Eurostile"/>
                <a:cs typeface="Eurostile"/>
              </a:rPr>
              <a:t>OrgUnit</a:t>
            </a:r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730325" y="3280457"/>
            <a:ext cx="741363" cy="174625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PERSON</a:t>
            </a:r>
          </a:p>
        </p:txBody>
      </p:sp>
      <p:sp>
        <p:nvSpPr>
          <p:cNvPr id="478" name="Rectangle 26"/>
          <p:cNvSpPr>
            <a:spLocks noChangeArrowheads="1"/>
          </p:cNvSpPr>
          <p:nvPr/>
        </p:nvSpPr>
        <p:spPr bwMode="auto">
          <a:xfrm>
            <a:off x="3360438" y="3047094"/>
            <a:ext cx="741362" cy="1746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sz="900" b="1">
                <a:solidFill>
                  <a:schemeClr val="bg1"/>
                </a:solidFill>
                <a:latin typeface="Eurostile"/>
                <a:cs typeface="Eurostile"/>
              </a:rPr>
              <a:t>EXPERTISE</a:t>
            </a:r>
          </a:p>
        </p:txBody>
      </p:sp>
      <p:sp>
        <p:nvSpPr>
          <p:cNvPr id="479" name="Line 27"/>
          <p:cNvSpPr>
            <a:spLocks noChangeShapeType="1"/>
          </p:cNvSpPr>
          <p:nvPr/>
        </p:nvSpPr>
        <p:spPr bwMode="auto">
          <a:xfrm flipV="1">
            <a:off x="3050875" y="2988357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0" name="Line 28"/>
          <p:cNvSpPr>
            <a:spLocks noChangeShapeType="1"/>
          </p:cNvSpPr>
          <p:nvPr/>
        </p:nvSpPr>
        <p:spPr bwMode="auto">
          <a:xfrm>
            <a:off x="3050875" y="2988357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1" name="Line 29"/>
          <p:cNvSpPr>
            <a:spLocks noChangeShapeType="1"/>
          </p:cNvSpPr>
          <p:nvPr/>
        </p:nvSpPr>
        <p:spPr bwMode="auto">
          <a:xfrm>
            <a:off x="2927050" y="3455082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2" name="Line 30"/>
          <p:cNvSpPr>
            <a:spLocks noChangeShapeType="1"/>
          </p:cNvSpPr>
          <p:nvPr/>
        </p:nvSpPr>
        <p:spPr bwMode="auto">
          <a:xfrm>
            <a:off x="4162125" y="3047094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3" name="Line 31"/>
          <p:cNvSpPr>
            <a:spLocks noChangeShapeType="1"/>
          </p:cNvSpPr>
          <p:nvPr/>
        </p:nvSpPr>
        <p:spPr bwMode="auto">
          <a:xfrm>
            <a:off x="4471688" y="3047094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4" name="Line 32"/>
          <p:cNvSpPr>
            <a:spLocks noChangeShapeType="1"/>
          </p:cNvSpPr>
          <p:nvPr/>
        </p:nvSpPr>
        <p:spPr bwMode="auto">
          <a:xfrm>
            <a:off x="4285950" y="3455082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5" name="Line 33"/>
          <p:cNvSpPr>
            <a:spLocks noChangeShapeType="1"/>
          </p:cNvSpPr>
          <p:nvPr/>
        </p:nvSpPr>
        <p:spPr bwMode="auto">
          <a:xfrm>
            <a:off x="4039888" y="3572557"/>
            <a:ext cx="246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6" name="Line 34"/>
          <p:cNvSpPr>
            <a:spLocks noChangeShapeType="1"/>
          </p:cNvSpPr>
          <p:nvPr/>
        </p:nvSpPr>
        <p:spPr bwMode="auto">
          <a:xfrm>
            <a:off x="2927050" y="3572557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7" name="Line 35"/>
          <p:cNvSpPr>
            <a:spLocks noChangeShapeType="1"/>
          </p:cNvSpPr>
          <p:nvPr/>
        </p:nvSpPr>
        <p:spPr bwMode="auto">
          <a:xfrm>
            <a:off x="3174700" y="3921807"/>
            <a:ext cx="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8" name="Line 36"/>
          <p:cNvSpPr>
            <a:spLocks noChangeShapeType="1"/>
          </p:cNvSpPr>
          <p:nvPr/>
        </p:nvSpPr>
        <p:spPr bwMode="auto">
          <a:xfrm>
            <a:off x="3174700" y="4039282"/>
            <a:ext cx="74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9" name="Line 37"/>
          <p:cNvSpPr>
            <a:spLocks noChangeShapeType="1"/>
          </p:cNvSpPr>
          <p:nvPr/>
        </p:nvSpPr>
        <p:spPr bwMode="auto">
          <a:xfrm flipV="1">
            <a:off x="3916063" y="3921807"/>
            <a:ext cx="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0" name="Line 38"/>
          <p:cNvSpPr>
            <a:spLocks noChangeShapeType="1"/>
          </p:cNvSpPr>
          <p:nvPr/>
        </p:nvSpPr>
        <p:spPr bwMode="auto">
          <a:xfrm>
            <a:off x="3606500" y="3337607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1" name="Line 39"/>
          <p:cNvSpPr>
            <a:spLocks noChangeShapeType="1"/>
          </p:cNvSpPr>
          <p:nvPr/>
        </p:nvSpPr>
        <p:spPr bwMode="auto">
          <a:xfrm>
            <a:off x="2620663" y="3104244"/>
            <a:ext cx="431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2" name="Text Box 40"/>
          <p:cNvSpPr txBox="1">
            <a:spLocks noChangeArrowheads="1"/>
          </p:cNvSpPr>
          <p:nvPr/>
        </p:nvSpPr>
        <p:spPr bwMode="auto">
          <a:xfrm>
            <a:off x="2331738" y="2975657"/>
            <a:ext cx="544512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900" b="1"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Roles </a:t>
            </a:r>
          </a:p>
        </p:txBody>
      </p:sp>
      <p:sp>
        <p:nvSpPr>
          <p:cNvPr id="493" name="Text Box 41"/>
          <p:cNvSpPr txBox="1">
            <a:spLocks noChangeArrowheads="1"/>
          </p:cNvSpPr>
          <p:nvPr/>
        </p:nvSpPr>
        <p:spPr bwMode="auto">
          <a:xfrm>
            <a:off x="2717500" y="2497819"/>
            <a:ext cx="1521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CERIF 2000 </a:t>
            </a:r>
            <a:r>
              <a:rPr lang="de-DE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Model</a:t>
            </a:r>
          </a:p>
        </p:txBody>
      </p:sp>
      <p:sp>
        <p:nvSpPr>
          <p:cNvPr id="494" name="Text Box 42"/>
          <p:cNvSpPr txBox="1">
            <a:spLocks noChangeArrowheads="1"/>
          </p:cNvSpPr>
          <p:nvPr/>
        </p:nvSpPr>
        <p:spPr bwMode="auto">
          <a:xfrm>
            <a:off x="372763" y="5148944"/>
            <a:ext cx="15696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b="1">
                <a:latin typeface="Eurostile"/>
                <a:cs typeface="Eurostile"/>
              </a:rPr>
              <a:t>- Networking of DBs</a:t>
            </a:r>
          </a:p>
          <a:p>
            <a:pPr algn="l">
              <a:buFontTx/>
              <a:buChar char="-"/>
            </a:pPr>
            <a:r>
              <a:rPr lang="de-DE" sz="1000" b="1">
                <a:latin typeface="Eurostile"/>
                <a:cs typeface="Eurostile"/>
              </a:rPr>
              <a:t> Exchange of Records</a:t>
            </a:r>
          </a:p>
          <a:p>
            <a:pPr algn="l">
              <a:buFontTx/>
              <a:buChar char="-"/>
            </a:pPr>
            <a:endParaRPr lang="de-DE" sz="1000" b="1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>
                <a:latin typeface="Eurostile"/>
                <a:cs typeface="Eurostile"/>
              </a:rPr>
              <a:t>  EC Recommendation to</a:t>
            </a:r>
            <a:br>
              <a:rPr lang="de-DE" sz="1000" b="1">
                <a:latin typeface="Eurostile"/>
                <a:cs typeface="Eurostile"/>
              </a:rPr>
            </a:br>
            <a:r>
              <a:rPr lang="de-DE" sz="1000" b="1">
                <a:latin typeface="Eurostile"/>
                <a:cs typeface="Eurostile"/>
              </a:rPr>
              <a:t>   Member States</a:t>
            </a:r>
          </a:p>
        </p:txBody>
      </p:sp>
      <p:sp>
        <p:nvSpPr>
          <p:cNvPr id="495" name="Text Box 43"/>
          <p:cNvSpPr txBox="1">
            <a:spLocks noChangeArrowheads="1"/>
          </p:cNvSpPr>
          <p:nvPr/>
        </p:nvSpPr>
        <p:spPr bwMode="auto">
          <a:xfrm>
            <a:off x="2358725" y="4501244"/>
            <a:ext cx="2339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Tx/>
              <a:buChar char="-"/>
            </a:pPr>
            <a:r>
              <a:rPr lang="de-DE" sz="1000" b="1" dirty="0" smtClean="0">
                <a:latin typeface="Eurostile"/>
                <a:cs typeface="Eurostile"/>
              </a:rPr>
              <a:t> Data </a:t>
            </a:r>
            <a:r>
              <a:rPr lang="de-DE" sz="1000" b="1" dirty="0">
                <a:latin typeface="Eurostile"/>
                <a:cs typeface="Eurostile"/>
              </a:rPr>
              <a:t>Model </a:t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Multilinguality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Controlled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Vocabulary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Roles</a:t>
            </a:r>
            <a:r>
              <a:rPr lang="de-DE" sz="1000" b="1" dirty="0">
                <a:latin typeface="Eurostile"/>
                <a:cs typeface="Eurostile"/>
              </a:rPr>
              <a:t> / </a:t>
            </a:r>
            <a:r>
              <a:rPr lang="de-DE" sz="1000" b="1" dirty="0" err="1">
                <a:latin typeface="Eurostile"/>
                <a:cs typeface="Eurostile"/>
              </a:rPr>
              <a:t>Types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User-</a:t>
            </a:r>
            <a:r>
              <a:rPr lang="de-DE" sz="1000" b="1" dirty="0" err="1">
                <a:latin typeface="Eurostile"/>
                <a:cs typeface="Eurostile"/>
              </a:rPr>
              <a:t>driven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EC </a:t>
            </a:r>
            <a:r>
              <a:rPr lang="de-DE" sz="1000" b="1" dirty="0" err="1">
                <a:latin typeface="Eurostile"/>
                <a:cs typeface="Eurostile"/>
              </a:rPr>
              <a:t>Recommendation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to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  Member States</a:t>
            </a:r>
          </a:p>
        </p:txBody>
      </p:sp>
      <p:grpSp>
        <p:nvGrpSpPr>
          <p:cNvPr id="496" name="Group 64"/>
          <p:cNvGrpSpPr>
            <a:grpSpLocks/>
          </p:cNvGrpSpPr>
          <p:nvPr/>
        </p:nvGrpSpPr>
        <p:grpSpPr bwMode="auto">
          <a:xfrm>
            <a:off x="4774599" y="2739313"/>
            <a:ext cx="1612506" cy="904493"/>
            <a:chOff x="5334000" y="2209800"/>
            <a:chExt cx="2743200" cy="1828800"/>
          </a:xfrm>
          <a:solidFill>
            <a:schemeClr val="tx2">
              <a:lumMod val="50000"/>
            </a:schemeClr>
          </a:solidFill>
        </p:grpSpPr>
        <p:sp>
          <p:nvSpPr>
            <p:cNvPr id="497" name="Rectangle 63"/>
            <p:cNvSpPr>
              <a:spLocks noChangeArrowheads="1"/>
            </p:cNvSpPr>
            <p:nvPr/>
          </p:nvSpPr>
          <p:spPr bwMode="auto">
            <a:xfrm>
              <a:off x="5334000" y="2209800"/>
              <a:ext cx="2743200" cy="1828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Eurostile"/>
                <a:cs typeface="Eurostile"/>
              </a:endParaRPr>
            </a:p>
          </p:txBody>
        </p:sp>
        <p:pic>
          <p:nvPicPr>
            <p:cNvPr id="498" name="Picture 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4629" y="2286000"/>
              <a:ext cx="2521131" cy="15654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058380" y="1237599"/>
            <a:ext cx="2196902" cy="1041296"/>
            <a:chOff x="4382610" y="736306"/>
            <a:chExt cx="3257550" cy="1544026"/>
          </a:xfrm>
        </p:grpSpPr>
        <p:sp>
          <p:nvSpPr>
            <p:cNvPr id="499" name="Rectangle 46"/>
            <p:cNvSpPr>
              <a:spLocks noChangeArrowheads="1"/>
            </p:cNvSpPr>
            <p:nvPr/>
          </p:nvSpPr>
          <p:spPr bwMode="auto">
            <a:xfrm>
              <a:off x="4382610" y="2021569"/>
              <a:ext cx="1058863" cy="258763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2ndLevel</a:t>
              </a:r>
              <a:r>
                <a:rPr lang="de-DE" sz="1200" b="1">
                  <a:latin typeface="Eurostile"/>
                  <a:cs typeface="Eurostile"/>
                </a:rPr>
                <a:t> </a:t>
              </a:r>
            </a:p>
          </p:txBody>
        </p:sp>
        <p:sp>
          <p:nvSpPr>
            <p:cNvPr id="500" name="Rectangle 47"/>
            <p:cNvSpPr>
              <a:spLocks noChangeArrowheads="1"/>
            </p:cNvSpPr>
            <p:nvPr/>
          </p:nvSpPr>
          <p:spPr bwMode="auto">
            <a:xfrm>
              <a:off x="4576285" y="1659619"/>
              <a:ext cx="927100" cy="258763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Base</a:t>
              </a:r>
            </a:p>
          </p:txBody>
        </p:sp>
        <p:sp>
          <p:nvSpPr>
            <p:cNvPr id="501" name="Rectangle 48"/>
            <p:cNvSpPr>
              <a:spLocks noChangeArrowheads="1"/>
            </p:cNvSpPr>
            <p:nvPr/>
          </p:nvSpPr>
          <p:spPr bwMode="auto">
            <a:xfrm>
              <a:off x="6449535" y="2019982"/>
              <a:ext cx="1190625" cy="26035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Language</a:t>
              </a:r>
            </a:p>
          </p:txBody>
        </p:sp>
        <p:sp>
          <p:nvSpPr>
            <p:cNvPr id="502" name="Rectangle 49"/>
            <p:cNvSpPr>
              <a:spLocks noChangeArrowheads="1"/>
            </p:cNvSpPr>
            <p:nvPr/>
          </p:nvSpPr>
          <p:spPr bwMode="auto">
            <a:xfrm>
              <a:off x="5398610" y="1824719"/>
              <a:ext cx="1122363" cy="260350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8CD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 err="1">
                  <a:latin typeface="Eurostile"/>
                  <a:cs typeface="Eurostile"/>
                </a:rPr>
                <a:t>Semantics</a:t>
              </a:r>
              <a:endParaRPr lang="de-DE" sz="1000" b="1" dirty="0">
                <a:latin typeface="Eurostile"/>
                <a:cs typeface="Eurostile"/>
              </a:endParaRPr>
            </a:p>
          </p:txBody>
        </p:sp>
        <p:sp>
          <p:nvSpPr>
            <p:cNvPr id="503" name="Rectangle 50"/>
            <p:cNvSpPr>
              <a:spLocks noChangeArrowheads="1"/>
            </p:cNvSpPr>
            <p:nvPr/>
          </p:nvSpPr>
          <p:spPr bwMode="auto">
            <a:xfrm>
              <a:off x="6590823" y="1696132"/>
              <a:ext cx="793750" cy="26035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Link</a:t>
              </a:r>
            </a:p>
          </p:txBody>
        </p:sp>
        <p:sp>
          <p:nvSpPr>
            <p:cNvPr id="504" name="Text Box 51"/>
            <p:cNvSpPr txBox="1">
              <a:spLocks noChangeArrowheads="1"/>
            </p:cNvSpPr>
            <p:nvPr/>
          </p:nvSpPr>
          <p:spPr bwMode="auto">
            <a:xfrm>
              <a:off x="4984274" y="736306"/>
              <a:ext cx="2400300" cy="68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CERIF 2006 / 2008 Model</a:t>
              </a:r>
            </a:p>
          </p:txBody>
        </p:sp>
      </p:grpSp>
      <p:sp>
        <p:nvSpPr>
          <p:cNvPr id="505" name="Text Box 52"/>
          <p:cNvSpPr txBox="1">
            <a:spLocks noChangeArrowheads="1"/>
          </p:cNvSpPr>
          <p:nvPr/>
        </p:nvSpPr>
        <p:spPr bwMode="auto">
          <a:xfrm>
            <a:off x="4644475" y="4186218"/>
            <a:ext cx="21339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>
                <a:latin typeface="Eurostile"/>
                <a:cs typeface="Eurostile"/>
              </a:rPr>
              <a:t>Data Model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Model </a:t>
            </a:r>
            <a:r>
              <a:rPr lang="de-DE" sz="1000" b="1" dirty="0" err="1">
                <a:latin typeface="Eurostile"/>
                <a:cs typeface="Eurostile"/>
              </a:rPr>
              <a:t>Normalization</a:t>
            </a:r>
            <a:r>
              <a:rPr lang="de-DE" sz="1000" b="1" dirty="0">
                <a:latin typeface="Eurostile"/>
                <a:cs typeface="Eurostile"/>
              </a:rPr>
              <a:t> </a:t>
            </a: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err="1">
                <a:latin typeface="Eurostile"/>
                <a:cs typeface="Eurostile"/>
              </a:rPr>
              <a:t>Robust/Consistent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Structure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Extensible </a:t>
            </a:r>
            <a:r>
              <a:rPr lang="de-DE" sz="1000" b="1" dirty="0" err="1">
                <a:latin typeface="Eurostile"/>
                <a:cs typeface="Eurostile"/>
              </a:rPr>
              <a:t>Structure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err="1">
                <a:latin typeface="Eurostile"/>
                <a:cs typeface="Eurostile"/>
              </a:rPr>
              <a:t>Semantic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Layer</a:t>
            </a:r>
            <a:r>
              <a:rPr lang="de-DE" sz="1000" b="1" dirty="0">
                <a:latin typeface="Eurostile"/>
                <a:cs typeface="Eurostile"/>
              </a:rPr>
              <a:t> 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XML Exchange </a:t>
            </a:r>
            <a:r>
              <a:rPr lang="de-DE" sz="1000" b="1" dirty="0" err="1">
                <a:latin typeface="Eurostile"/>
                <a:cs typeface="Eurostile"/>
              </a:rPr>
              <a:t>Specification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Elaboration</a:t>
            </a:r>
            <a:r>
              <a:rPr lang="de-DE" sz="1000" b="1" dirty="0">
                <a:latin typeface="Eurostile"/>
                <a:cs typeface="Eurostile"/>
              </a:rPr>
              <a:t> on </a:t>
            </a:r>
            <a:r>
              <a:rPr lang="de-DE" sz="1000" b="1" dirty="0" err="1">
                <a:latin typeface="Eurostile"/>
                <a:cs typeface="Eurostile"/>
              </a:rPr>
              <a:t>Publication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CERIF </a:t>
            </a:r>
            <a:r>
              <a:rPr lang="de-DE" sz="1000" b="1" dirty="0" err="1">
                <a:latin typeface="Eurostile"/>
                <a:cs typeface="Eurostile"/>
              </a:rPr>
              <a:t>Core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Semantics</a:t>
            </a:r>
            <a:r>
              <a:rPr lang="de-DE" sz="1000" b="1" dirty="0">
                <a:latin typeface="Eurostile"/>
                <a:cs typeface="Eurostile"/>
              </a:rPr>
              <a:t> (2008 1.2)</a:t>
            </a:r>
          </a:p>
        </p:txBody>
      </p:sp>
      <p:sp>
        <p:nvSpPr>
          <p:cNvPr id="506" name="Line 53"/>
          <p:cNvSpPr>
            <a:spLocks noChangeShapeType="1"/>
          </p:cNvSpPr>
          <p:nvPr/>
        </p:nvSpPr>
        <p:spPr bwMode="auto">
          <a:xfrm>
            <a:off x="6144385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507" name="Text Box 54"/>
          <p:cNvSpPr txBox="1">
            <a:spLocks noChangeArrowheads="1"/>
          </p:cNvSpPr>
          <p:nvPr/>
        </p:nvSpPr>
        <p:spPr bwMode="auto">
          <a:xfrm>
            <a:off x="5853873" y="6125433"/>
            <a:ext cx="635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2006</a:t>
            </a:r>
          </a:p>
        </p:txBody>
      </p:sp>
      <p:sp>
        <p:nvSpPr>
          <p:cNvPr id="508" name="Text Box 55"/>
          <p:cNvSpPr txBox="1">
            <a:spLocks noChangeArrowheads="1"/>
          </p:cNvSpPr>
          <p:nvPr/>
        </p:nvSpPr>
        <p:spPr bwMode="auto">
          <a:xfrm>
            <a:off x="6505630" y="6125433"/>
            <a:ext cx="635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2008</a:t>
            </a:r>
          </a:p>
        </p:txBody>
      </p:sp>
      <p:sp>
        <p:nvSpPr>
          <p:cNvPr id="510" name="AutoShape 57"/>
          <p:cNvSpPr>
            <a:spLocks noChangeArrowheads="1"/>
          </p:cNvSpPr>
          <p:nvPr/>
        </p:nvSpPr>
        <p:spPr bwMode="auto">
          <a:xfrm rot="4173209">
            <a:off x="133050" y="3377294"/>
            <a:ext cx="531813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517" name="Text Box 55"/>
          <p:cNvSpPr txBox="1">
            <a:spLocks noChangeArrowheads="1"/>
          </p:cNvSpPr>
          <p:nvPr/>
        </p:nvSpPr>
        <p:spPr bwMode="auto">
          <a:xfrm>
            <a:off x="7199192" y="6110195"/>
            <a:ext cx="635348" cy="307777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 smtClean="0">
                <a:latin typeface="Eurostile"/>
                <a:cs typeface="Eurostile"/>
              </a:rPr>
              <a:t>2012</a:t>
            </a:r>
            <a:endParaRPr lang="de-DE" sz="1400" b="1" dirty="0">
              <a:latin typeface="Eurostile"/>
              <a:cs typeface="Eurostile"/>
            </a:endParaRPr>
          </a:p>
        </p:txBody>
      </p:sp>
      <p:sp>
        <p:nvSpPr>
          <p:cNvPr id="142" name="Rectangle 46"/>
          <p:cNvSpPr>
            <a:spLocks noChangeArrowheads="1"/>
          </p:cNvSpPr>
          <p:nvPr/>
        </p:nvSpPr>
        <p:spPr bwMode="auto">
          <a:xfrm>
            <a:off x="6719066" y="1823403"/>
            <a:ext cx="897042" cy="1643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Measurement</a:t>
            </a:r>
            <a:endParaRPr lang="de-DE" sz="1200" b="1" dirty="0">
              <a:latin typeface="Eurostile"/>
              <a:cs typeface="Eurostile"/>
            </a:endParaRPr>
          </a:p>
        </p:txBody>
      </p:sp>
      <p:sp>
        <p:nvSpPr>
          <p:cNvPr id="143" name="Rectangle 46"/>
          <p:cNvSpPr>
            <a:spLocks noChangeArrowheads="1"/>
          </p:cNvSpPr>
          <p:nvPr/>
        </p:nvSpPr>
        <p:spPr bwMode="auto">
          <a:xfrm>
            <a:off x="7734086" y="1824322"/>
            <a:ext cx="897042" cy="16432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GEO</a:t>
            </a:r>
            <a:endParaRPr lang="de-DE" sz="1200" b="1" dirty="0">
              <a:latin typeface="Eurostile"/>
              <a:cs typeface="Eurostile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663169" y="2141718"/>
            <a:ext cx="1814606" cy="1295535"/>
            <a:chOff x="1115616" y="1053431"/>
            <a:chExt cx="7344172" cy="4680147"/>
          </a:xfrm>
        </p:grpSpPr>
        <p:cxnSp>
          <p:nvCxnSpPr>
            <p:cNvPr id="72" name="Shape 59"/>
            <p:cNvCxnSpPr>
              <a:stCxn id="116" idx="1"/>
              <a:endCxn id="115" idx="3"/>
            </p:cNvCxnSpPr>
            <p:nvPr/>
          </p:nvCxnSpPr>
          <p:spPr bwMode="auto">
            <a:xfrm rot="10800000">
              <a:off x="4337771" y="1375347"/>
              <a:ext cx="2767410" cy="892658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endCxn id="113" idx="3"/>
            </p:cNvCxnSpPr>
            <p:nvPr/>
          </p:nvCxnSpPr>
          <p:spPr bwMode="auto">
            <a:xfrm rot="10800000">
              <a:off x="5867734" y="1520950"/>
              <a:ext cx="360660" cy="18018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endCxn id="119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endCxn id="114" idx="2"/>
            </p:cNvCxnSpPr>
            <p:nvPr/>
          </p:nvCxnSpPr>
          <p:spPr bwMode="auto">
            <a:xfrm flipV="1">
              <a:off x="4932253" y="1845146"/>
              <a:ext cx="1754137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6904806" y="1943633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7" name="Oval 23"/>
            <p:cNvSpPr>
              <a:spLocks noChangeArrowheads="1"/>
            </p:cNvSpPr>
            <p:nvPr/>
          </p:nvSpPr>
          <p:spPr bwMode="auto">
            <a:xfrm>
              <a:off x="6084379" y="1340769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4572211" y="1196753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srgbClr val="FFFFFF"/>
                </a:solidFill>
              </a:endParaRPr>
            </a:p>
          </p:txBody>
        </p:sp>
        <p:sp>
          <p:nvSpPr>
            <p:cNvPr id="81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cxnSp>
          <p:nvCxnSpPr>
            <p:cNvPr id="83" name="Elbow Connector 82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endCxn id="115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122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115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>
              <a:stCxn id="115" idx="2"/>
              <a:endCxn id="110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116" idx="1"/>
            </p:cNvCxnSpPr>
            <p:nvPr/>
          </p:nvCxnSpPr>
          <p:spPr bwMode="auto">
            <a:xfrm rot="10800000" flipV="1">
              <a:off x="6617817" y="2267211"/>
              <a:ext cx="487362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117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120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121" idx="0"/>
              <a:endCxn id="127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123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109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110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stCxn id="112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111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19" idx="1"/>
              <a:endCxn id="123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23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8" idx="3"/>
              <a:endCxn id="123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4788234" y="1340769"/>
              <a:ext cx="1079501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6228394" y="1484785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7105179" y="208782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122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123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12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127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 smtClean="0">
                  <a:latin typeface="Times New Roman" charset="0"/>
                </a:rPr>
                <a:t>Indicator</a:t>
              </a:r>
              <a:endParaRPr lang="de-DE" sz="200" b="1" dirty="0">
                <a:latin typeface="Times New Roman" charset="0"/>
              </a:endParaRPr>
            </a:p>
          </p:txBody>
        </p:sp>
        <p:sp>
          <p:nvSpPr>
            <p:cNvPr id="128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129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130" name="Elbow Connector 129"/>
            <p:cNvCxnSpPr>
              <a:stCxn id="119" idx="2"/>
              <a:endCxn id="118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3928"/>
                <a:gd name="adj2" fmla="val 10412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endCxn id="129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endCxn id="129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endCxn id="127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6500376" y="1060645"/>
            <a:ext cx="2366234" cy="736583"/>
            <a:chOff x="4382610" y="1188132"/>
            <a:chExt cx="3508636" cy="1092200"/>
          </a:xfrm>
        </p:grpSpPr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4382610" y="2021569"/>
              <a:ext cx="1058863" cy="2587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2ndLevel</a:t>
              </a:r>
              <a:r>
                <a:rPr lang="de-DE" sz="1200" b="1" dirty="0">
                  <a:latin typeface="Eurostile"/>
                  <a:cs typeface="Eurostile"/>
                </a:rPr>
                <a:t> </a:t>
              </a:r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4576285" y="1659619"/>
              <a:ext cx="927100" cy="2587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Base</a:t>
              </a:r>
            </a:p>
          </p:txBody>
        </p:sp>
        <p:sp>
          <p:nvSpPr>
            <p:cNvPr id="140" name="Text Box 51"/>
            <p:cNvSpPr txBox="1">
              <a:spLocks noChangeArrowheads="1"/>
            </p:cNvSpPr>
            <p:nvPr/>
          </p:nvSpPr>
          <p:spPr bwMode="auto">
            <a:xfrm>
              <a:off x="5144610" y="1188132"/>
              <a:ext cx="2400300" cy="41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CERIF </a:t>
              </a:r>
              <a:r>
                <a:rPr lang="de-DE" sz="12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1.3</a:t>
              </a:r>
              <a:endParaRPr lang="de-DE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endParaRPr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5440458" y="1950261"/>
              <a:ext cx="1122363" cy="260350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8CD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 err="1">
                  <a:latin typeface="Eurostile"/>
                  <a:cs typeface="Eurostile"/>
                </a:rPr>
                <a:t>Semantics</a:t>
              </a:r>
              <a:endParaRPr lang="de-DE" sz="1000" b="1" dirty="0">
                <a:latin typeface="Eurostile"/>
                <a:cs typeface="Eurostile"/>
              </a:endParaRPr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700621" y="1999058"/>
              <a:ext cx="1190625" cy="2603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Language</a:t>
              </a:r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758212" y="1633361"/>
              <a:ext cx="793751" cy="260350"/>
            </a:xfrm>
            <a:prstGeom prst="rect">
              <a:avLst/>
            </a:prstGeom>
            <a:solidFill>
              <a:srgbClr val="C371C7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Link</a:t>
              </a:r>
            </a:p>
          </p:txBody>
        </p:sp>
      </p:grpSp>
      <p:sp>
        <p:nvSpPr>
          <p:cNvPr id="141" name="Rectangle 46"/>
          <p:cNvSpPr>
            <a:spLocks noChangeArrowheads="1"/>
          </p:cNvSpPr>
          <p:nvPr/>
        </p:nvSpPr>
        <p:spPr bwMode="auto">
          <a:xfrm>
            <a:off x="7119539" y="1237599"/>
            <a:ext cx="955565" cy="2084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Infrastructure</a:t>
            </a:r>
            <a:endParaRPr lang="de-DE" sz="1200" b="1" dirty="0">
              <a:latin typeface="Eurostile"/>
              <a:cs typeface="Eurostile"/>
            </a:endParaRPr>
          </a:p>
        </p:txBody>
      </p:sp>
      <p:sp>
        <p:nvSpPr>
          <p:cNvPr id="144" name="Text Box 52"/>
          <p:cNvSpPr txBox="1">
            <a:spLocks noChangeArrowheads="1"/>
          </p:cNvSpPr>
          <p:nvPr/>
        </p:nvSpPr>
        <p:spPr bwMode="auto">
          <a:xfrm>
            <a:off x="6502060" y="3323852"/>
            <a:ext cx="198472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>
                <a:latin typeface="Eurostile"/>
                <a:cs typeface="Eurostile"/>
              </a:rPr>
              <a:t>Data Model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smtClean="0">
                <a:latin typeface="Eurostile"/>
                <a:cs typeface="Eurostile"/>
              </a:rPr>
              <a:t>Infrastructure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</a:t>
            </a:r>
            <a:r>
              <a:rPr lang="de-DE" sz="1000" b="1" dirty="0" err="1" smtClean="0">
                <a:latin typeface="Eurostile"/>
                <a:cs typeface="Eurostile"/>
              </a:rPr>
              <a:t>Facility</a:t>
            </a:r>
            <a:r>
              <a:rPr lang="de-DE" sz="1000" b="1" dirty="0" smtClean="0">
                <a:latin typeface="Eurostile"/>
                <a:cs typeface="Eurostile"/>
              </a:rPr>
              <a:t>, Equipment, Service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Measurement &amp; </a:t>
            </a:r>
            <a:r>
              <a:rPr lang="de-DE" sz="1000" b="1" dirty="0" err="1" smtClean="0">
                <a:latin typeface="Eurostile"/>
                <a:cs typeface="Eurostile"/>
              </a:rPr>
              <a:t>Indicator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smtClean="0">
                <a:latin typeface="Eurostile"/>
                <a:cs typeface="Eurostile"/>
              </a:rPr>
              <a:t>Entities </a:t>
            </a:r>
            <a:r>
              <a:rPr lang="de-DE" sz="1000" b="1" dirty="0" err="1" smtClean="0">
                <a:latin typeface="Eurostile"/>
                <a:cs typeface="Eurostile"/>
              </a:rPr>
              <a:t>and</a:t>
            </a:r>
            <a:r>
              <a:rPr lang="de-DE" sz="1000" b="1" dirty="0" smtClean="0">
                <a:latin typeface="Eurostile"/>
                <a:cs typeface="Eurostile"/>
              </a:rPr>
              <a:t> Link </a:t>
            </a:r>
            <a:r>
              <a:rPr lang="de-DE" sz="1000" b="1" dirty="0" err="1" smtClean="0">
                <a:latin typeface="Eurostile"/>
                <a:cs typeface="Eurostile"/>
              </a:rPr>
              <a:t>Tables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Geographic</a:t>
            </a:r>
            <a:r>
              <a:rPr lang="de-DE" sz="1000" b="1" dirty="0" smtClean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Bounding</a:t>
            </a:r>
            <a:r>
              <a:rPr lang="de-DE" sz="1000" b="1" dirty="0" smtClean="0">
                <a:latin typeface="Eurostile"/>
                <a:cs typeface="Eurostile"/>
              </a:rPr>
              <a:t> Box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 smtClean="0">
                <a:latin typeface="Eurostile"/>
                <a:cs typeface="Eurostile"/>
              </a:rPr>
              <a:t>CERIF 1.3 </a:t>
            </a:r>
            <a:r>
              <a:rPr lang="de-DE" sz="1000" b="1" dirty="0" err="1" smtClean="0">
                <a:latin typeface="Eurostile"/>
                <a:cs typeface="Eurostile"/>
              </a:rPr>
              <a:t>Vocabulary</a:t>
            </a: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smtClean="0">
                <a:latin typeface="Eurostile"/>
                <a:cs typeface="Eurostile"/>
              </a:rPr>
              <a:t>  - UUIDs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Terms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</a:t>
            </a:r>
            <a:r>
              <a:rPr lang="de-DE" sz="1000" b="1" dirty="0" err="1" smtClean="0">
                <a:latin typeface="Eurostile"/>
                <a:cs typeface="Eurostile"/>
              </a:rPr>
              <a:t>Schemes</a:t>
            </a:r>
            <a:endParaRPr lang="de-DE" sz="1000" b="1" dirty="0" smtClean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CERIF 1.4 </a:t>
            </a:r>
            <a:r>
              <a:rPr lang="de-DE" sz="1000" b="1" dirty="0" err="1" smtClean="0">
                <a:latin typeface="Eurostile"/>
                <a:cs typeface="Eurostile"/>
              </a:rPr>
              <a:t>new</a:t>
            </a:r>
            <a:r>
              <a:rPr lang="de-DE" sz="1000" b="1" dirty="0" smtClean="0">
                <a:latin typeface="Eurostile"/>
                <a:cs typeface="Eurostile"/>
              </a:rPr>
              <a:t> XML </a:t>
            </a:r>
            <a:r>
              <a:rPr lang="de-DE" sz="1000" b="1" dirty="0" err="1" smtClean="0">
                <a:latin typeface="Eurostile"/>
                <a:cs typeface="Eurostile"/>
              </a:rPr>
              <a:t>format</a:t>
            </a:r>
            <a:endParaRPr lang="de-DE" sz="1000" b="1" dirty="0" smtClean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CERIF 1.5 </a:t>
            </a:r>
            <a:r>
              <a:rPr lang="de-DE" sz="1000" b="1" dirty="0" err="1" smtClean="0">
                <a:latin typeface="Eurostile"/>
                <a:cs typeface="Eurostile"/>
              </a:rPr>
              <a:t>Federated</a:t>
            </a:r>
            <a:r>
              <a:rPr lang="de-DE" sz="1000" b="1" dirty="0" smtClean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Identifiers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endParaRPr lang="de-DE" sz="1000" b="1" dirty="0">
              <a:latin typeface="Eurostile"/>
              <a:cs typeface="Eurosti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3612" y="119395"/>
            <a:ext cx="168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CERIF 1.5</a:t>
            </a:r>
          </a:p>
          <a:p>
            <a:pPr algn="ctr"/>
            <a:r>
              <a:rPr lang="en-US" b="1" dirty="0" smtClean="0"/>
              <a:t>CERIF 1.4 (XML)</a:t>
            </a:r>
          </a:p>
          <a:p>
            <a:pPr algn="ctr"/>
            <a:r>
              <a:rPr lang="en-US" b="1" dirty="0" smtClean="0"/>
              <a:t>CERIF 1.3</a:t>
            </a:r>
            <a:endParaRPr lang="en-US" b="1" dirty="0"/>
          </a:p>
        </p:txBody>
      </p:sp>
      <p:sp>
        <p:nvSpPr>
          <p:cNvPr id="146" name="Line 8"/>
          <p:cNvSpPr>
            <a:spLocks noChangeShapeType="1"/>
          </p:cNvSpPr>
          <p:nvPr/>
        </p:nvSpPr>
        <p:spPr bwMode="auto">
          <a:xfrm flipV="1">
            <a:off x="-183745" y="6079217"/>
            <a:ext cx="940737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pic>
        <p:nvPicPr>
          <p:cNvPr id="514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8838" y="5850619"/>
            <a:ext cx="1008062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12" name="Right Arrow Callout 66"/>
          <p:cNvSpPr>
            <a:spLocks noChangeArrowheads="1"/>
          </p:cNvSpPr>
          <p:nvPr/>
        </p:nvSpPr>
        <p:spPr bwMode="auto">
          <a:xfrm>
            <a:off x="8578731" y="2264610"/>
            <a:ext cx="810201" cy="4307089"/>
          </a:xfrm>
          <a:prstGeom prst="rightArrowCallout">
            <a:avLst>
              <a:gd name="adj1" fmla="val 51944"/>
              <a:gd name="adj2" fmla="val 25972"/>
              <a:gd name="adj3" fmla="val 38773"/>
              <a:gd name="adj4" fmla="val 6497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Eurostile"/>
                <a:cs typeface="Eurostile"/>
              </a:rPr>
              <a:t>F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O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R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M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A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L</a:t>
            </a:r>
            <a:br>
              <a:rPr lang="en-US" sz="1600" dirty="0" smtClean="0">
                <a:latin typeface="Eurostile"/>
                <a:cs typeface="Eurostile"/>
              </a:rPr>
            </a:br>
            <a:endParaRPr lang="en-US" sz="1600" dirty="0" smtClean="0">
              <a:latin typeface="Eurostile"/>
              <a:cs typeface="Eurostile"/>
            </a:endParaRPr>
          </a:p>
          <a:p>
            <a:pPr algn="ctr"/>
            <a:r>
              <a:rPr lang="en-US" sz="1600" dirty="0" smtClean="0">
                <a:latin typeface="Eurostile"/>
                <a:cs typeface="Eurostile"/>
              </a:rPr>
              <a:t>S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E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M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A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N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T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I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C</a:t>
            </a:r>
          </a:p>
          <a:p>
            <a:pPr algn="ctr"/>
            <a:r>
              <a:rPr lang="en-US" sz="1600" dirty="0" smtClean="0">
                <a:latin typeface="Eurostile"/>
                <a:cs typeface="Eurostile"/>
              </a:rPr>
              <a:t>S</a:t>
            </a:r>
            <a:endParaRPr lang="en-US" sz="1600" dirty="0">
              <a:latin typeface="Eurostile"/>
              <a:cs typeface="Eurostile"/>
            </a:endParaRPr>
          </a:p>
        </p:txBody>
      </p:sp>
      <p:sp>
        <p:nvSpPr>
          <p:cNvPr id="516" name="Text Box 55"/>
          <p:cNvSpPr txBox="1">
            <a:spLocks noChangeArrowheads="1"/>
          </p:cNvSpPr>
          <p:nvPr/>
        </p:nvSpPr>
        <p:spPr bwMode="auto">
          <a:xfrm>
            <a:off x="7878029" y="5635175"/>
            <a:ext cx="759768" cy="430887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100" b="1" dirty="0" smtClean="0">
                <a:solidFill>
                  <a:srgbClr val="FF0000"/>
                </a:solidFill>
                <a:latin typeface="Eurostile"/>
                <a:cs typeface="Eurostile"/>
              </a:rPr>
              <a:t>+ </a:t>
            </a:r>
            <a:r>
              <a:rPr lang="de-DE" sz="1100" b="1" dirty="0" err="1" smtClean="0">
                <a:solidFill>
                  <a:srgbClr val="000000"/>
                </a:solidFill>
                <a:latin typeface="Eurostile"/>
                <a:cs typeface="Eurostile"/>
              </a:rPr>
              <a:t>Linked</a:t>
            </a:r>
            <a:r>
              <a:rPr lang="de-DE" sz="1100" b="1" dirty="0" smtClean="0">
                <a:solidFill>
                  <a:srgbClr val="000000"/>
                </a:solidFill>
                <a:latin typeface="Eurostile"/>
                <a:cs typeface="Eurostile"/>
              </a:rPr>
              <a:t> Data</a:t>
            </a:r>
            <a:endParaRPr lang="de-DE" sz="1100" b="1" dirty="0">
              <a:solidFill>
                <a:srgbClr val="000000"/>
              </a:solidFill>
              <a:latin typeface="Eurostile"/>
              <a:cs typeface="Eurostile"/>
            </a:endParaRPr>
          </a:p>
        </p:txBody>
      </p:sp>
      <p:sp>
        <p:nvSpPr>
          <p:cNvPr id="511" name="Line 56"/>
          <p:cNvSpPr>
            <a:spLocks noChangeShapeType="1"/>
          </p:cNvSpPr>
          <p:nvPr/>
        </p:nvSpPr>
        <p:spPr bwMode="auto">
          <a:xfrm>
            <a:off x="7487060" y="6017130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509" name="Line 56"/>
          <p:cNvSpPr>
            <a:spLocks noChangeShapeType="1"/>
          </p:cNvSpPr>
          <p:nvPr/>
        </p:nvSpPr>
        <p:spPr bwMode="auto">
          <a:xfrm>
            <a:off x="6792968" y="5998433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5146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u="sng" dirty="0">
                <a:ea typeface="ＭＳ Ｐゴシック" charset="-128"/>
                <a:cs typeface="ＭＳ Ｐゴシック" charset="-128"/>
              </a:rPr>
              <a:t>C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ommon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E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uropean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R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esearch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I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nformation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F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ormat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1048" y="1756759"/>
            <a:ext cx="7801428" cy="415498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lvl="2"/>
            <a:endParaRPr lang="en-US" sz="2400" dirty="0" smtClean="0"/>
          </a:p>
          <a:p>
            <a:pPr marL="1219200" lvl="2" indent="-304800">
              <a:buFont typeface="Wingdings" charset="2"/>
              <a:buChar char="§"/>
            </a:pPr>
            <a:r>
              <a:rPr lang="en-US" sz="2400" dirty="0" smtClean="0"/>
              <a:t>CERIF is an EU Recommendation </a:t>
            </a:r>
            <a:br>
              <a:rPr lang="en-US" sz="2400" dirty="0" smtClean="0"/>
            </a:br>
            <a:r>
              <a:rPr lang="en-US" sz="2400" dirty="0" smtClean="0"/>
              <a:t>to Member States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://cordis.europa.eu/cerif/</a:t>
            </a:r>
            <a:r>
              <a:rPr lang="en-US" sz="2400" dirty="0"/>
              <a:t> 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1219200" lvl="2" indent="-304800">
              <a:buFont typeface="Wingdings" charset="2"/>
              <a:buChar char="§"/>
            </a:pPr>
            <a:r>
              <a:rPr lang="en-US" sz="2400" dirty="0" smtClean="0"/>
              <a:t>The European Commission (EC) </a:t>
            </a:r>
            <a:br>
              <a:rPr lang="en-US" sz="2400" dirty="0" smtClean="0"/>
            </a:br>
            <a:r>
              <a:rPr lang="en-US" sz="2400" dirty="0" smtClean="0"/>
              <a:t>has </a:t>
            </a:r>
            <a:r>
              <a:rPr lang="en-US" sz="2400" dirty="0" err="1" smtClean="0"/>
              <a:t>authorised</a:t>
            </a:r>
            <a:r>
              <a:rPr lang="en-US" sz="2400" dirty="0" smtClean="0"/>
              <a:t> </a:t>
            </a:r>
            <a:r>
              <a:rPr lang="en-US" sz="2400" dirty="0" err="1" smtClean="0"/>
              <a:t>euroCRIS</a:t>
            </a:r>
            <a:r>
              <a:rPr lang="en-US" sz="2400" dirty="0" smtClean="0"/>
              <a:t> to maintain</a:t>
            </a:r>
            <a:br>
              <a:rPr lang="en-US" sz="2400" dirty="0" smtClean="0"/>
            </a:br>
            <a:r>
              <a:rPr lang="en-US" sz="2400" dirty="0" smtClean="0"/>
              <a:t>and develop CERIF and its usage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://www.eurocris.org/Index.php?page=CERIFreleases&amp;t=</a:t>
            </a:r>
            <a:r>
              <a:rPr lang="en-US" sz="2400" dirty="0" smtClean="0">
                <a:hlinkClick r:id="rId3"/>
              </a:rPr>
              <a:t>1</a:t>
            </a:r>
            <a:r>
              <a:rPr lang="en-US" sz="2400" dirty="0" smtClean="0"/>
              <a:t> </a:t>
            </a:r>
          </a:p>
          <a:p>
            <a:pPr marL="1219200" lvl="2" indent="-304800">
              <a:buFont typeface="Wingdings" charset="2"/>
              <a:buChar char="§"/>
            </a:pP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9" name="Picture 8" descr="euroCRIS-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Model Levels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261534"/>
            <a:ext cx="8229600" cy="4864630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endParaRPr lang="en-US" dirty="0"/>
          </a:p>
          <a:p>
            <a:pPr marL="514350" indent="-457200"/>
            <a:r>
              <a:rPr lang="en-US" b="1" dirty="0"/>
              <a:t>Conceptual Level</a:t>
            </a:r>
            <a:r>
              <a:rPr lang="en-US" dirty="0"/>
              <a:t> (Specification) </a:t>
            </a:r>
            <a:br>
              <a:rPr lang="en-US" dirty="0"/>
            </a:br>
            <a:r>
              <a:rPr lang="en-US" dirty="0"/>
              <a:t>C</a:t>
            </a:r>
            <a:r>
              <a:rPr lang="en-US" dirty="0" smtClean="0"/>
              <a:t>oncepts relevant for the </a:t>
            </a:r>
            <a:r>
              <a:rPr lang="en-US" dirty="0"/>
              <a:t>research </a:t>
            </a:r>
            <a:r>
              <a:rPr lang="en-US" dirty="0" smtClean="0"/>
              <a:t>domain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their relationships</a:t>
            </a:r>
          </a:p>
          <a:p>
            <a:pPr marL="57150" indent="0">
              <a:buNone/>
            </a:pPr>
            <a:endParaRPr lang="en-US" dirty="0"/>
          </a:p>
          <a:p>
            <a:pPr marL="514350" indent="-457200"/>
            <a:r>
              <a:rPr lang="en-US" b="1" dirty="0"/>
              <a:t>Logical Level </a:t>
            </a:r>
            <a:r>
              <a:rPr lang="en-US" dirty="0" smtClean="0"/>
              <a:t>(ER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Entities and their relationships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457200"/>
            <a:r>
              <a:rPr lang="en-US" b="1" dirty="0"/>
              <a:t>Physical Level </a:t>
            </a:r>
            <a:r>
              <a:rPr lang="en-US" dirty="0"/>
              <a:t>(Database Scripts)</a:t>
            </a:r>
            <a:br>
              <a:rPr lang="en-US" dirty="0"/>
            </a:br>
            <a:r>
              <a:rPr lang="en-US" dirty="0" smtClean="0"/>
              <a:t>Data Definition commands for the database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b="1" dirty="0"/>
              <a:t>Semantic Layer </a:t>
            </a:r>
            <a:r>
              <a:rPr lang="en-US" dirty="0" smtClean="0"/>
              <a:t>(Declared </a:t>
            </a:r>
            <a:r>
              <a:rPr lang="en-US" dirty="0"/>
              <a:t>Semantics)</a:t>
            </a:r>
            <a:br>
              <a:rPr lang="en-US" dirty="0"/>
            </a:br>
            <a:r>
              <a:rPr lang="en-US" dirty="0"/>
              <a:t>A formalized </a:t>
            </a:r>
            <a:r>
              <a:rPr lang="en-US" dirty="0" smtClean="0"/>
              <a:t>controlled vocabulary </a:t>
            </a:r>
            <a:r>
              <a:rPr lang="en-US" dirty="0"/>
              <a:t>describing a</a:t>
            </a:r>
            <a:br>
              <a:rPr lang="en-US" dirty="0"/>
            </a:br>
            <a:r>
              <a:rPr lang="en-US" dirty="0"/>
              <a:t>general contextual semantics of the research domain</a:t>
            </a:r>
            <a:br>
              <a:rPr lang="en-US" dirty="0"/>
            </a:br>
            <a:r>
              <a:rPr lang="en-US" dirty="0"/>
              <a:t>inline with the conceptual, logical and machine </a:t>
            </a:r>
            <a:r>
              <a:rPr lang="en-US" dirty="0" smtClean="0"/>
              <a:t>description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51438" y="2693245"/>
            <a:ext cx="1367592" cy="924959"/>
            <a:chOff x="323850" y="1600200"/>
            <a:chExt cx="8569325" cy="4876800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323850" y="1600200"/>
              <a:ext cx="8569325" cy="4876800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100000">
                  <a:srgbClr val="000000"/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de-DE" sz="100" b="1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</a:t>
              </a:r>
              <a:endParaRPr lang="de-DE" sz="1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22" name="Group 3"/>
            <p:cNvGrpSpPr>
              <a:grpSpLocks/>
            </p:cNvGrpSpPr>
            <p:nvPr/>
          </p:nvGrpSpPr>
          <p:grpSpPr bwMode="auto">
            <a:xfrm>
              <a:off x="1287792" y="2100103"/>
              <a:ext cx="6581559" cy="3713145"/>
              <a:chOff x="1111" y="1489"/>
              <a:chExt cx="3584" cy="2022"/>
            </a:xfrm>
          </p:grpSpPr>
          <p:grpSp>
            <p:nvGrpSpPr>
              <p:cNvPr id="223" name="Group 4"/>
              <p:cNvGrpSpPr>
                <a:grpSpLocks/>
              </p:cNvGrpSpPr>
              <p:nvPr/>
            </p:nvGrpSpPr>
            <p:grpSpPr bwMode="auto">
              <a:xfrm>
                <a:off x="3034" y="2565"/>
                <a:ext cx="1093" cy="178"/>
                <a:chOff x="5546" y="2566"/>
                <a:chExt cx="1408" cy="269"/>
              </a:xfrm>
            </p:grpSpPr>
            <p:sp>
              <p:nvSpPr>
                <p:cNvPr id="422" name="Freeform 5"/>
                <p:cNvSpPr>
                  <a:spLocks/>
                </p:cNvSpPr>
                <p:nvPr/>
              </p:nvSpPr>
              <p:spPr bwMode="auto">
                <a:xfrm>
                  <a:off x="6924" y="2566"/>
                  <a:ext cx="30" cy="268"/>
                </a:xfrm>
                <a:custGeom>
                  <a:avLst/>
                  <a:gdLst>
                    <a:gd name="T0" fmla="*/ 0 w 92"/>
                    <a:gd name="T1" fmla="*/ 0 h 806"/>
                    <a:gd name="T2" fmla="*/ 0 w 92"/>
                    <a:gd name="T3" fmla="*/ 0 h 806"/>
                    <a:gd name="T4" fmla="*/ 0 w 92"/>
                    <a:gd name="T5" fmla="*/ 0 h 806"/>
                    <a:gd name="T6" fmla="*/ 0 w 92"/>
                    <a:gd name="T7" fmla="*/ 0 h 806"/>
                    <a:gd name="T8" fmla="*/ 0 w 92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806"/>
                    <a:gd name="T17" fmla="*/ 92 w 92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806">
                      <a:moveTo>
                        <a:pt x="0" y="806"/>
                      </a:moveTo>
                      <a:lnTo>
                        <a:pt x="0" y="92"/>
                      </a:lnTo>
                      <a:lnTo>
                        <a:pt x="92" y="0"/>
                      </a:lnTo>
                      <a:lnTo>
                        <a:pt x="92" y="648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rgbClr val="E1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924" y="2782"/>
                  <a:ext cx="30" cy="52"/>
                </a:xfrm>
                <a:prstGeom prst="line">
                  <a:avLst/>
                </a:prstGeom>
                <a:noFill/>
                <a:ln w="0">
                  <a:solidFill>
                    <a:srgbClr val="E1E1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7"/>
                <p:cNvSpPr>
                  <a:spLocks/>
                </p:cNvSpPr>
                <p:nvPr/>
              </p:nvSpPr>
              <p:spPr bwMode="auto">
                <a:xfrm>
                  <a:off x="6029" y="2566"/>
                  <a:ext cx="925" cy="30"/>
                </a:xfrm>
                <a:custGeom>
                  <a:avLst/>
                  <a:gdLst>
                    <a:gd name="T0" fmla="*/ 0 w 2777"/>
                    <a:gd name="T1" fmla="*/ 0 h 92"/>
                    <a:gd name="T2" fmla="*/ 0 w 2777"/>
                    <a:gd name="T3" fmla="*/ 0 h 92"/>
                    <a:gd name="T4" fmla="*/ 0 w 2777"/>
                    <a:gd name="T5" fmla="*/ 0 h 92"/>
                    <a:gd name="T6" fmla="*/ 0 w 2777"/>
                    <a:gd name="T7" fmla="*/ 0 h 92"/>
                    <a:gd name="T8" fmla="*/ 0 w 277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7"/>
                    <a:gd name="T16" fmla="*/ 0 h 92"/>
                    <a:gd name="T17" fmla="*/ 2777 w 277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7" h="92">
                      <a:moveTo>
                        <a:pt x="2685" y="92"/>
                      </a:moveTo>
                      <a:lnTo>
                        <a:pt x="0" y="92"/>
                      </a:lnTo>
                      <a:lnTo>
                        <a:pt x="339" y="0"/>
                      </a:lnTo>
                      <a:lnTo>
                        <a:pt x="2777" y="0"/>
                      </a:lnTo>
                      <a:lnTo>
                        <a:pt x="2685" y="92"/>
                      </a:lnTo>
                      <a:close/>
                    </a:path>
                  </a:pathLst>
                </a:custGeom>
                <a:solidFill>
                  <a:srgbClr val="98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924" y="2566"/>
                  <a:ext cx="30" cy="30"/>
                </a:xfrm>
                <a:prstGeom prst="line">
                  <a:avLst/>
                </a:prstGeom>
                <a:noFill/>
                <a:ln w="0">
                  <a:solidFill>
                    <a:srgbClr val="9898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Rectangle 9"/>
                <p:cNvSpPr>
                  <a:spLocks noChangeArrowheads="1"/>
                </p:cNvSpPr>
                <p:nvPr/>
              </p:nvSpPr>
              <p:spPr bwMode="auto">
                <a:xfrm>
                  <a:off x="6029" y="2596"/>
                  <a:ext cx="895" cy="238"/>
                </a:xfrm>
                <a:prstGeom prst="rect">
                  <a:avLst/>
                </a:prstGeom>
                <a:solidFill>
                  <a:srgbClr val="C4C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Line 10"/>
                <p:cNvSpPr>
                  <a:spLocks noChangeShapeType="1"/>
                </p:cNvSpPr>
                <p:nvPr/>
              </p:nvSpPr>
              <p:spPr bwMode="auto">
                <a:xfrm>
                  <a:off x="6029" y="2596"/>
                  <a:ext cx="1" cy="238"/>
                </a:xfrm>
                <a:prstGeom prst="line">
                  <a:avLst/>
                </a:prstGeom>
                <a:noFill/>
                <a:ln w="4763">
                  <a:solidFill>
                    <a:srgbClr val="D6D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Line 11"/>
                <p:cNvSpPr>
                  <a:spLocks noChangeShapeType="1"/>
                </p:cNvSpPr>
                <p:nvPr/>
              </p:nvSpPr>
              <p:spPr bwMode="auto">
                <a:xfrm>
                  <a:off x="6029" y="2834"/>
                  <a:ext cx="895" cy="1"/>
                </a:xfrm>
                <a:prstGeom prst="line">
                  <a:avLst/>
                </a:prstGeom>
                <a:noFill/>
                <a:ln w="4763">
                  <a:solidFill>
                    <a:srgbClr val="B7B7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6924" y="2596"/>
                  <a:ext cx="1" cy="238"/>
                </a:xfrm>
                <a:prstGeom prst="line">
                  <a:avLst/>
                </a:prstGeom>
                <a:noFill/>
                <a:ln w="4763">
                  <a:solidFill>
                    <a:srgbClr val="EAEA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6029" y="2596"/>
                  <a:ext cx="895" cy="1"/>
                </a:xfrm>
                <a:prstGeom prst="line">
                  <a:avLst/>
                </a:prstGeom>
                <a:noFill/>
                <a:ln w="4763">
                  <a:solidFill>
                    <a:srgbClr val="B7B7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Rectangle 14"/>
                <p:cNvSpPr>
                  <a:spLocks noChangeArrowheads="1"/>
                </p:cNvSpPr>
                <p:nvPr/>
              </p:nvSpPr>
              <p:spPr bwMode="auto">
                <a:xfrm>
                  <a:off x="5546" y="2638"/>
                  <a:ext cx="28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00" b="1">
                      <a:solidFill>
                        <a:srgbClr val="000000"/>
                      </a:solidFill>
                      <a:latin typeface="Bookman Old Style" charset="0"/>
                    </a:rPr>
                    <a:t>Equipment</a:t>
                  </a:r>
                  <a:endParaRPr lang="de-DE" sz="1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4" name="Freeform 15"/>
              <p:cNvSpPr>
                <a:spLocks/>
              </p:cNvSpPr>
              <p:nvPr/>
            </p:nvSpPr>
            <p:spPr bwMode="auto">
              <a:xfrm>
                <a:off x="2125" y="1934"/>
                <a:ext cx="123" cy="86"/>
              </a:xfrm>
              <a:custGeom>
                <a:avLst/>
                <a:gdLst>
                  <a:gd name="T0" fmla="*/ 0 w 474"/>
                  <a:gd name="T1" fmla="*/ 0 h 357"/>
                  <a:gd name="T2" fmla="*/ 0 w 474"/>
                  <a:gd name="T3" fmla="*/ 0 h 357"/>
                  <a:gd name="T4" fmla="*/ 0 w 474"/>
                  <a:gd name="T5" fmla="*/ 0 h 357"/>
                  <a:gd name="T6" fmla="*/ 0 w 474"/>
                  <a:gd name="T7" fmla="*/ 0 h 357"/>
                  <a:gd name="T8" fmla="*/ 0 w 474"/>
                  <a:gd name="T9" fmla="*/ 0 h 357"/>
                  <a:gd name="T10" fmla="*/ 0 w 474"/>
                  <a:gd name="T11" fmla="*/ 0 h 357"/>
                  <a:gd name="T12" fmla="*/ 0 w 474"/>
                  <a:gd name="T13" fmla="*/ 0 h 357"/>
                  <a:gd name="T14" fmla="*/ 0 w 474"/>
                  <a:gd name="T15" fmla="*/ 0 h 357"/>
                  <a:gd name="T16" fmla="*/ 0 w 474"/>
                  <a:gd name="T17" fmla="*/ 0 h 357"/>
                  <a:gd name="T18" fmla="*/ 0 w 474"/>
                  <a:gd name="T19" fmla="*/ 0 h 357"/>
                  <a:gd name="T20" fmla="*/ 0 w 474"/>
                  <a:gd name="T21" fmla="*/ 0 h 357"/>
                  <a:gd name="T22" fmla="*/ 0 w 474"/>
                  <a:gd name="T23" fmla="*/ 0 h 357"/>
                  <a:gd name="T24" fmla="*/ 0 w 474"/>
                  <a:gd name="T25" fmla="*/ 0 h 357"/>
                  <a:gd name="T26" fmla="*/ 0 w 474"/>
                  <a:gd name="T27" fmla="*/ 0 h 357"/>
                  <a:gd name="T28" fmla="*/ 0 w 474"/>
                  <a:gd name="T29" fmla="*/ 0 h 357"/>
                  <a:gd name="T30" fmla="*/ 0 w 474"/>
                  <a:gd name="T31" fmla="*/ 0 h 357"/>
                  <a:gd name="T32" fmla="*/ 0 w 474"/>
                  <a:gd name="T33" fmla="*/ 0 h 357"/>
                  <a:gd name="T34" fmla="*/ 0 w 474"/>
                  <a:gd name="T35" fmla="*/ 0 h 357"/>
                  <a:gd name="T36" fmla="*/ 0 w 474"/>
                  <a:gd name="T37" fmla="*/ 0 h 357"/>
                  <a:gd name="T38" fmla="*/ 0 w 474"/>
                  <a:gd name="T39" fmla="*/ 0 h 357"/>
                  <a:gd name="T40" fmla="*/ 0 w 474"/>
                  <a:gd name="T41" fmla="*/ 0 h 357"/>
                  <a:gd name="T42" fmla="*/ 0 w 474"/>
                  <a:gd name="T43" fmla="*/ 0 h 357"/>
                  <a:gd name="T44" fmla="*/ 0 w 474"/>
                  <a:gd name="T45" fmla="*/ 0 h 357"/>
                  <a:gd name="T46" fmla="*/ 0 w 474"/>
                  <a:gd name="T47" fmla="*/ 0 h 357"/>
                  <a:gd name="T48" fmla="*/ 0 w 474"/>
                  <a:gd name="T49" fmla="*/ 0 h 357"/>
                  <a:gd name="T50" fmla="*/ 0 w 474"/>
                  <a:gd name="T51" fmla="*/ 0 h 357"/>
                  <a:gd name="T52" fmla="*/ 0 w 474"/>
                  <a:gd name="T53" fmla="*/ 0 h 357"/>
                  <a:gd name="T54" fmla="*/ 0 w 474"/>
                  <a:gd name="T55" fmla="*/ 0 h 357"/>
                  <a:gd name="T56" fmla="*/ 0 w 474"/>
                  <a:gd name="T57" fmla="*/ 0 h 357"/>
                  <a:gd name="T58" fmla="*/ 0 w 474"/>
                  <a:gd name="T59" fmla="*/ 0 h 357"/>
                  <a:gd name="T60" fmla="*/ 0 w 474"/>
                  <a:gd name="T61" fmla="*/ 0 h 357"/>
                  <a:gd name="T62" fmla="*/ 0 w 474"/>
                  <a:gd name="T63" fmla="*/ 0 h 357"/>
                  <a:gd name="T64" fmla="*/ 0 w 474"/>
                  <a:gd name="T65" fmla="*/ 0 h 357"/>
                  <a:gd name="T66" fmla="*/ 0 w 474"/>
                  <a:gd name="T67" fmla="*/ 0 h 357"/>
                  <a:gd name="T68" fmla="*/ 0 w 474"/>
                  <a:gd name="T69" fmla="*/ 0 h 357"/>
                  <a:gd name="T70" fmla="*/ 0 w 474"/>
                  <a:gd name="T71" fmla="*/ 0 h 357"/>
                  <a:gd name="T72" fmla="*/ 0 w 474"/>
                  <a:gd name="T73" fmla="*/ 0 h 357"/>
                  <a:gd name="T74" fmla="*/ 0 w 474"/>
                  <a:gd name="T75" fmla="*/ 0 h 357"/>
                  <a:gd name="T76" fmla="*/ 0 w 474"/>
                  <a:gd name="T77" fmla="*/ 0 h 357"/>
                  <a:gd name="T78" fmla="*/ 0 w 474"/>
                  <a:gd name="T79" fmla="*/ 0 h 357"/>
                  <a:gd name="T80" fmla="*/ 0 w 474"/>
                  <a:gd name="T81" fmla="*/ 0 h 357"/>
                  <a:gd name="T82" fmla="*/ 0 w 474"/>
                  <a:gd name="T83" fmla="*/ 0 h 357"/>
                  <a:gd name="T84" fmla="*/ 0 w 474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7"/>
                  <a:gd name="T131" fmla="*/ 474 w 474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7">
                    <a:moveTo>
                      <a:pt x="237" y="0"/>
                    </a:moveTo>
                    <a:lnTo>
                      <a:pt x="224" y="0"/>
                    </a:lnTo>
                    <a:lnTo>
                      <a:pt x="211" y="0"/>
                    </a:lnTo>
                    <a:lnTo>
                      <a:pt x="201" y="1"/>
                    </a:lnTo>
                    <a:lnTo>
                      <a:pt x="188" y="4"/>
                    </a:lnTo>
                    <a:lnTo>
                      <a:pt x="176" y="5"/>
                    </a:lnTo>
                    <a:lnTo>
                      <a:pt x="165" y="7"/>
                    </a:lnTo>
                    <a:lnTo>
                      <a:pt x="155" y="10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1"/>
                    </a:lnTo>
                    <a:lnTo>
                      <a:pt x="113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9"/>
                    </a:lnTo>
                    <a:lnTo>
                      <a:pt x="34" y="86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9"/>
                    </a:lnTo>
                    <a:lnTo>
                      <a:pt x="13" y="116"/>
                    </a:lnTo>
                    <a:lnTo>
                      <a:pt x="9" y="125"/>
                    </a:lnTo>
                    <a:lnTo>
                      <a:pt x="7" y="133"/>
                    </a:lnTo>
                    <a:lnTo>
                      <a:pt x="3" y="142"/>
                    </a:lnTo>
                    <a:lnTo>
                      <a:pt x="2" y="151"/>
                    </a:lnTo>
                    <a:lnTo>
                      <a:pt x="1" y="160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3" y="214"/>
                    </a:lnTo>
                    <a:lnTo>
                      <a:pt x="7" y="223"/>
                    </a:lnTo>
                    <a:lnTo>
                      <a:pt x="9" y="231"/>
                    </a:lnTo>
                    <a:lnTo>
                      <a:pt x="13" y="240"/>
                    </a:lnTo>
                    <a:lnTo>
                      <a:pt x="18" y="247"/>
                    </a:lnTo>
                    <a:lnTo>
                      <a:pt x="23" y="255"/>
                    </a:lnTo>
                    <a:lnTo>
                      <a:pt x="28" y="263"/>
                    </a:lnTo>
                    <a:lnTo>
                      <a:pt x="34" y="271"/>
                    </a:lnTo>
                    <a:lnTo>
                      <a:pt x="40" y="278"/>
                    </a:lnTo>
                    <a:lnTo>
                      <a:pt x="46" y="284"/>
                    </a:lnTo>
                    <a:lnTo>
                      <a:pt x="53" y="292"/>
                    </a:lnTo>
                    <a:lnTo>
                      <a:pt x="60" y="298"/>
                    </a:lnTo>
                    <a:lnTo>
                      <a:pt x="69" y="304"/>
                    </a:lnTo>
                    <a:lnTo>
                      <a:pt x="77" y="310"/>
                    </a:lnTo>
                    <a:lnTo>
                      <a:pt x="86" y="316"/>
                    </a:lnTo>
                    <a:lnTo>
                      <a:pt x="94" y="321"/>
                    </a:lnTo>
                    <a:lnTo>
                      <a:pt x="104" y="325"/>
                    </a:lnTo>
                    <a:lnTo>
                      <a:pt x="113" y="330"/>
                    </a:lnTo>
                    <a:lnTo>
                      <a:pt x="123" y="335"/>
                    </a:lnTo>
                    <a:lnTo>
                      <a:pt x="133" y="339"/>
                    </a:lnTo>
                    <a:lnTo>
                      <a:pt x="144" y="342"/>
                    </a:lnTo>
                    <a:lnTo>
                      <a:pt x="155" y="346"/>
                    </a:lnTo>
                    <a:lnTo>
                      <a:pt x="165" y="348"/>
                    </a:lnTo>
                    <a:lnTo>
                      <a:pt x="176" y="351"/>
                    </a:lnTo>
                    <a:lnTo>
                      <a:pt x="188" y="353"/>
                    </a:lnTo>
                    <a:lnTo>
                      <a:pt x="201" y="354"/>
                    </a:lnTo>
                    <a:lnTo>
                      <a:pt x="211" y="356"/>
                    </a:lnTo>
                    <a:lnTo>
                      <a:pt x="224" y="356"/>
                    </a:lnTo>
                    <a:lnTo>
                      <a:pt x="237" y="357"/>
                    </a:lnTo>
                    <a:lnTo>
                      <a:pt x="249" y="356"/>
                    </a:lnTo>
                    <a:lnTo>
                      <a:pt x="261" y="356"/>
                    </a:lnTo>
                    <a:lnTo>
                      <a:pt x="272" y="354"/>
                    </a:lnTo>
                    <a:lnTo>
                      <a:pt x="284" y="353"/>
                    </a:lnTo>
                    <a:lnTo>
                      <a:pt x="296" y="351"/>
                    </a:lnTo>
                    <a:lnTo>
                      <a:pt x="307" y="348"/>
                    </a:lnTo>
                    <a:lnTo>
                      <a:pt x="318" y="346"/>
                    </a:lnTo>
                    <a:lnTo>
                      <a:pt x="329" y="342"/>
                    </a:lnTo>
                    <a:lnTo>
                      <a:pt x="340" y="339"/>
                    </a:lnTo>
                    <a:lnTo>
                      <a:pt x="349" y="335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8" y="321"/>
                    </a:lnTo>
                    <a:lnTo>
                      <a:pt x="388" y="316"/>
                    </a:lnTo>
                    <a:lnTo>
                      <a:pt x="396" y="310"/>
                    </a:lnTo>
                    <a:lnTo>
                      <a:pt x="404" y="304"/>
                    </a:lnTo>
                    <a:lnTo>
                      <a:pt x="412" y="298"/>
                    </a:lnTo>
                    <a:lnTo>
                      <a:pt x="419" y="292"/>
                    </a:lnTo>
                    <a:lnTo>
                      <a:pt x="427" y="284"/>
                    </a:lnTo>
                    <a:lnTo>
                      <a:pt x="433" y="278"/>
                    </a:lnTo>
                    <a:lnTo>
                      <a:pt x="440" y="271"/>
                    </a:lnTo>
                    <a:lnTo>
                      <a:pt x="445" y="263"/>
                    </a:lnTo>
                    <a:lnTo>
                      <a:pt x="451" y="255"/>
                    </a:lnTo>
                    <a:lnTo>
                      <a:pt x="456" y="247"/>
                    </a:lnTo>
                    <a:lnTo>
                      <a:pt x="459" y="240"/>
                    </a:lnTo>
                    <a:lnTo>
                      <a:pt x="463" y="231"/>
                    </a:lnTo>
                    <a:lnTo>
                      <a:pt x="467" y="223"/>
                    </a:lnTo>
                    <a:lnTo>
                      <a:pt x="469" y="214"/>
                    </a:lnTo>
                    <a:lnTo>
                      <a:pt x="471" y="204"/>
                    </a:lnTo>
                    <a:lnTo>
                      <a:pt x="473" y="196"/>
                    </a:lnTo>
                    <a:lnTo>
                      <a:pt x="474" y="188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60"/>
                    </a:lnTo>
                    <a:lnTo>
                      <a:pt x="471" y="151"/>
                    </a:lnTo>
                    <a:lnTo>
                      <a:pt x="469" y="142"/>
                    </a:lnTo>
                    <a:lnTo>
                      <a:pt x="467" y="133"/>
                    </a:lnTo>
                    <a:lnTo>
                      <a:pt x="463" y="125"/>
                    </a:lnTo>
                    <a:lnTo>
                      <a:pt x="459" y="116"/>
                    </a:lnTo>
                    <a:lnTo>
                      <a:pt x="456" y="109"/>
                    </a:lnTo>
                    <a:lnTo>
                      <a:pt x="451" y="100"/>
                    </a:lnTo>
                    <a:lnTo>
                      <a:pt x="445" y="93"/>
                    </a:lnTo>
                    <a:lnTo>
                      <a:pt x="440" y="86"/>
                    </a:lnTo>
                    <a:lnTo>
                      <a:pt x="433" y="79"/>
                    </a:lnTo>
                    <a:lnTo>
                      <a:pt x="427" y="71"/>
                    </a:lnTo>
                    <a:lnTo>
                      <a:pt x="419" y="64"/>
                    </a:lnTo>
                    <a:lnTo>
                      <a:pt x="412" y="58"/>
                    </a:lnTo>
                    <a:lnTo>
                      <a:pt x="404" y="52"/>
                    </a:lnTo>
                    <a:lnTo>
                      <a:pt x="396" y="46"/>
                    </a:lnTo>
                    <a:lnTo>
                      <a:pt x="388" y="40"/>
                    </a:lnTo>
                    <a:lnTo>
                      <a:pt x="378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1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10"/>
                    </a:lnTo>
                    <a:lnTo>
                      <a:pt x="307" y="7"/>
                    </a:lnTo>
                    <a:lnTo>
                      <a:pt x="296" y="5"/>
                    </a:lnTo>
                    <a:lnTo>
                      <a:pt x="284" y="4"/>
                    </a:lnTo>
                    <a:lnTo>
                      <a:pt x="272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6"/>
              <p:cNvSpPr>
                <a:spLocks/>
              </p:cNvSpPr>
              <p:nvPr/>
            </p:nvSpPr>
            <p:spPr bwMode="auto">
              <a:xfrm>
                <a:off x="2831" y="1941"/>
                <a:ext cx="24" cy="279"/>
              </a:xfrm>
              <a:custGeom>
                <a:avLst/>
                <a:gdLst>
                  <a:gd name="T0" fmla="*/ 0 w 92"/>
                  <a:gd name="T1" fmla="*/ 0 h 1161"/>
                  <a:gd name="T2" fmla="*/ 0 w 92"/>
                  <a:gd name="T3" fmla="*/ 0 h 1161"/>
                  <a:gd name="T4" fmla="*/ 0 w 92"/>
                  <a:gd name="T5" fmla="*/ 0 h 1161"/>
                  <a:gd name="T6" fmla="*/ 0 w 92"/>
                  <a:gd name="T7" fmla="*/ 0 h 1161"/>
                  <a:gd name="T8" fmla="*/ 0 w 92"/>
                  <a:gd name="T9" fmla="*/ 0 h 1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1"/>
                  <a:gd name="T17" fmla="*/ 92 w 92"/>
                  <a:gd name="T18" fmla="*/ 1161 h 1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1">
                    <a:moveTo>
                      <a:pt x="0" y="1161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E1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17"/>
              <p:cNvSpPr>
                <a:spLocks noChangeShapeType="1"/>
              </p:cNvSpPr>
              <p:nvPr/>
            </p:nvSpPr>
            <p:spPr bwMode="auto">
              <a:xfrm flipV="1">
                <a:off x="2831" y="2174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E1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8"/>
              <p:cNvSpPr>
                <a:spLocks/>
              </p:cNvSpPr>
              <p:nvPr/>
            </p:nvSpPr>
            <p:spPr bwMode="auto">
              <a:xfrm>
                <a:off x="2186" y="1941"/>
                <a:ext cx="669" cy="22"/>
              </a:xfrm>
              <a:custGeom>
                <a:avLst/>
                <a:gdLst>
                  <a:gd name="T0" fmla="*/ 0 w 2591"/>
                  <a:gd name="T1" fmla="*/ 0 h 92"/>
                  <a:gd name="T2" fmla="*/ 0 w 2591"/>
                  <a:gd name="T3" fmla="*/ 0 h 92"/>
                  <a:gd name="T4" fmla="*/ 0 w 2591"/>
                  <a:gd name="T5" fmla="*/ 0 h 92"/>
                  <a:gd name="T6" fmla="*/ 0 w 2591"/>
                  <a:gd name="T7" fmla="*/ 0 h 92"/>
                  <a:gd name="T8" fmla="*/ 0 w 259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1"/>
                  <a:gd name="T16" fmla="*/ 0 h 92"/>
                  <a:gd name="T17" fmla="*/ 2591 w 259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1" h="92">
                    <a:moveTo>
                      <a:pt x="2499" y="92"/>
                    </a:moveTo>
                    <a:lnTo>
                      <a:pt x="0" y="92"/>
                    </a:lnTo>
                    <a:lnTo>
                      <a:pt x="323" y="0"/>
                    </a:lnTo>
                    <a:lnTo>
                      <a:pt x="2591" y="0"/>
                    </a:lnTo>
                    <a:lnTo>
                      <a:pt x="2499" y="92"/>
                    </a:lnTo>
                    <a:close/>
                  </a:path>
                </a:pathLst>
              </a:custGeom>
              <a:solidFill>
                <a:srgbClr val="98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Line 19"/>
              <p:cNvSpPr>
                <a:spLocks noChangeShapeType="1"/>
              </p:cNvSpPr>
              <p:nvPr/>
            </p:nvSpPr>
            <p:spPr bwMode="auto">
              <a:xfrm flipV="1">
                <a:off x="2831" y="194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2186" y="1963"/>
                <a:ext cx="645" cy="257"/>
              </a:xfrm>
              <a:prstGeom prst="rect">
                <a:avLst/>
              </a:prstGeom>
              <a:solidFill>
                <a:srgbClr val="C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Line 21"/>
              <p:cNvSpPr>
                <a:spLocks noChangeShapeType="1"/>
              </p:cNvSpPr>
              <p:nvPr/>
            </p:nvSpPr>
            <p:spPr bwMode="auto">
              <a:xfrm>
                <a:off x="2186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D6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22"/>
              <p:cNvSpPr>
                <a:spLocks noChangeShapeType="1"/>
              </p:cNvSpPr>
              <p:nvPr/>
            </p:nvSpPr>
            <p:spPr bwMode="auto">
              <a:xfrm>
                <a:off x="2186" y="2220"/>
                <a:ext cx="645" cy="1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 flipV="1">
                <a:off x="2831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EA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24"/>
              <p:cNvSpPr>
                <a:spLocks noChangeShapeType="1"/>
              </p:cNvSpPr>
              <p:nvPr/>
            </p:nvSpPr>
            <p:spPr bwMode="auto">
              <a:xfrm flipH="1">
                <a:off x="2186" y="1963"/>
                <a:ext cx="645" cy="0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tangle 25"/>
              <p:cNvSpPr>
                <a:spLocks noChangeArrowheads="1"/>
              </p:cNvSpPr>
              <p:nvPr/>
            </p:nvSpPr>
            <p:spPr bwMode="auto">
              <a:xfrm>
                <a:off x="2024" y="2030"/>
                <a:ext cx="14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Project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26"/>
              <p:cNvSpPr>
                <a:spLocks/>
              </p:cNvSpPr>
              <p:nvPr/>
            </p:nvSpPr>
            <p:spPr bwMode="auto">
              <a:xfrm>
                <a:off x="2125" y="1934"/>
                <a:ext cx="123" cy="86"/>
              </a:xfrm>
              <a:custGeom>
                <a:avLst/>
                <a:gdLst>
                  <a:gd name="T0" fmla="*/ 0 w 474"/>
                  <a:gd name="T1" fmla="*/ 0 h 357"/>
                  <a:gd name="T2" fmla="*/ 0 w 474"/>
                  <a:gd name="T3" fmla="*/ 0 h 357"/>
                  <a:gd name="T4" fmla="*/ 0 w 474"/>
                  <a:gd name="T5" fmla="*/ 0 h 357"/>
                  <a:gd name="T6" fmla="*/ 0 w 474"/>
                  <a:gd name="T7" fmla="*/ 0 h 357"/>
                  <a:gd name="T8" fmla="*/ 0 w 474"/>
                  <a:gd name="T9" fmla="*/ 0 h 357"/>
                  <a:gd name="T10" fmla="*/ 0 w 474"/>
                  <a:gd name="T11" fmla="*/ 0 h 357"/>
                  <a:gd name="T12" fmla="*/ 0 w 474"/>
                  <a:gd name="T13" fmla="*/ 0 h 357"/>
                  <a:gd name="T14" fmla="*/ 0 w 474"/>
                  <a:gd name="T15" fmla="*/ 0 h 357"/>
                  <a:gd name="T16" fmla="*/ 0 w 474"/>
                  <a:gd name="T17" fmla="*/ 0 h 357"/>
                  <a:gd name="T18" fmla="*/ 0 w 474"/>
                  <a:gd name="T19" fmla="*/ 0 h 357"/>
                  <a:gd name="T20" fmla="*/ 0 w 474"/>
                  <a:gd name="T21" fmla="*/ 0 h 357"/>
                  <a:gd name="T22" fmla="*/ 0 w 474"/>
                  <a:gd name="T23" fmla="*/ 0 h 357"/>
                  <a:gd name="T24" fmla="*/ 0 w 474"/>
                  <a:gd name="T25" fmla="*/ 0 h 357"/>
                  <a:gd name="T26" fmla="*/ 0 w 474"/>
                  <a:gd name="T27" fmla="*/ 0 h 357"/>
                  <a:gd name="T28" fmla="*/ 0 w 474"/>
                  <a:gd name="T29" fmla="*/ 0 h 357"/>
                  <a:gd name="T30" fmla="*/ 0 w 474"/>
                  <a:gd name="T31" fmla="*/ 0 h 357"/>
                  <a:gd name="T32" fmla="*/ 0 w 474"/>
                  <a:gd name="T33" fmla="*/ 0 h 357"/>
                  <a:gd name="T34" fmla="*/ 0 w 474"/>
                  <a:gd name="T35" fmla="*/ 0 h 357"/>
                  <a:gd name="T36" fmla="*/ 0 w 474"/>
                  <a:gd name="T37" fmla="*/ 0 h 357"/>
                  <a:gd name="T38" fmla="*/ 0 w 474"/>
                  <a:gd name="T39" fmla="*/ 0 h 357"/>
                  <a:gd name="T40" fmla="*/ 0 w 474"/>
                  <a:gd name="T41" fmla="*/ 0 h 357"/>
                  <a:gd name="T42" fmla="*/ 0 w 474"/>
                  <a:gd name="T43" fmla="*/ 0 h 357"/>
                  <a:gd name="T44" fmla="*/ 0 w 474"/>
                  <a:gd name="T45" fmla="*/ 0 h 357"/>
                  <a:gd name="T46" fmla="*/ 0 w 474"/>
                  <a:gd name="T47" fmla="*/ 0 h 357"/>
                  <a:gd name="T48" fmla="*/ 0 w 474"/>
                  <a:gd name="T49" fmla="*/ 0 h 357"/>
                  <a:gd name="T50" fmla="*/ 0 w 474"/>
                  <a:gd name="T51" fmla="*/ 0 h 357"/>
                  <a:gd name="T52" fmla="*/ 0 w 474"/>
                  <a:gd name="T53" fmla="*/ 0 h 357"/>
                  <a:gd name="T54" fmla="*/ 0 w 474"/>
                  <a:gd name="T55" fmla="*/ 0 h 357"/>
                  <a:gd name="T56" fmla="*/ 0 w 474"/>
                  <a:gd name="T57" fmla="*/ 0 h 357"/>
                  <a:gd name="T58" fmla="*/ 0 w 474"/>
                  <a:gd name="T59" fmla="*/ 0 h 357"/>
                  <a:gd name="T60" fmla="*/ 0 w 474"/>
                  <a:gd name="T61" fmla="*/ 0 h 357"/>
                  <a:gd name="T62" fmla="*/ 0 w 474"/>
                  <a:gd name="T63" fmla="*/ 0 h 357"/>
                  <a:gd name="T64" fmla="*/ 0 w 474"/>
                  <a:gd name="T65" fmla="*/ 0 h 357"/>
                  <a:gd name="T66" fmla="*/ 0 w 474"/>
                  <a:gd name="T67" fmla="*/ 0 h 357"/>
                  <a:gd name="T68" fmla="*/ 0 w 474"/>
                  <a:gd name="T69" fmla="*/ 0 h 357"/>
                  <a:gd name="T70" fmla="*/ 0 w 474"/>
                  <a:gd name="T71" fmla="*/ 0 h 357"/>
                  <a:gd name="T72" fmla="*/ 0 w 474"/>
                  <a:gd name="T73" fmla="*/ 0 h 357"/>
                  <a:gd name="T74" fmla="*/ 0 w 474"/>
                  <a:gd name="T75" fmla="*/ 0 h 357"/>
                  <a:gd name="T76" fmla="*/ 0 w 474"/>
                  <a:gd name="T77" fmla="*/ 0 h 357"/>
                  <a:gd name="T78" fmla="*/ 0 w 474"/>
                  <a:gd name="T79" fmla="*/ 0 h 357"/>
                  <a:gd name="T80" fmla="*/ 0 w 474"/>
                  <a:gd name="T81" fmla="*/ 0 h 357"/>
                  <a:gd name="T82" fmla="*/ 0 w 474"/>
                  <a:gd name="T83" fmla="*/ 0 h 357"/>
                  <a:gd name="T84" fmla="*/ 0 w 474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7"/>
                  <a:gd name="T131" fmla="*/ 474 w 474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7">
                    <a:moveTo>
                      <a:pt x="237" y="0"/>
                    </a:moveTo>
                    <a:lnTo>
                      <a:pt x="224" y="0"/>
                    </a:lnTo>
                    <a:lnTo>
                      <a:pt x="211" y="0"/>
                    </a:lnTo>
                    <a:lnTo>
                      <a:pt x="201" y="1"/>
                    </a:lnTo>
                    <a:lnTo>
                      <a:pt x="188" y="4"/>
                    </a:lnTo>
                    <a:lnTo>
                      <a:pt x="176" y="5"/>
                    </a:lnTo>
                    <a:lnTo>
                      <a:pt x="165" y="7"/>
                    </a:lnTo>
                    <a:lnTo>
                      <a:pt x="155" y="10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1"/>
                    </a:lnTo>
                    <a:lnTo>
                      <a:pt x="113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9"/>
                    </a:lnTo>
                    <a:lnTo>
                      <a:pt x="34" y="86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9"/>
                    </a:lnTo>
                    <a:lnTo>
                      <a:pt x="13" y="116"/>
                    </a:lnTo>
                    <a:lnTo>
                      <a:pt x="9" y="125"/>
                    </a:lnTo>
                    <a:lnTo>
                      <a:pt x="7" y="133"/>
                    </a:lnTo>
                    <a:lnTo>
                      <a:pt x="3" y="142"/>
                    </a:lnTo>
                    <a:lnTo>
                      <a:pt x="2" y="151"/>
                    </a:lnTo>
                    <a:lnTo>
                      <a:pt x="1" y="160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3" y="214"/>
                    </a:lnTo>
                    <a:lnTo>
                      <a:pt x="7" y="223"/>
                    </a:lnTo>
                    <a:lnTo>
                      <a:pt x="9" y="231"/>
                    </a:lnTo>
                    <a:lnTo>
                      <a:pt x="13" y="240"/>
                    </a:lnTo>
                    <a:lnTo>
                      <a:pt x="18" y="247"/>
                    </a:lnTo>
                    <a:lnTo>
                      <a:pt x="23" y="255"/>
                    </a:lnTo>
                    <a:lnTo>
                      <a:pt x="28" y="263"/>
                    </a:lnTo>
                    <a:lnTo>
                      <a:pt x="34" y="271"/>
                    </a:lnTo>
                    <a:lnTo>
                      <a:pt x="40" y="278"/>
                    </a:lnTo>
                    <a:lnTo>
                      <a:pt x="46" y="284"/>
                    </a:lnTo>
                    <a:lnTo>
                      <a:pt x="53" y="292"/>
                    </a:lnTo>
                    <a:lnTo>
                      <a:pt x="60" y="298"/>
                    </a:lnTo>
                    <a:lnTo>
                      <a:pt x="69" y="304"/>
                    </a:lnTo>
                    <a:lnTo>
                      <a:pt x="77" y="310"/>
                    </a:lnTo>
                    <a:lnTo>
                      <a:pt x="86" y="316"/>
                    </a:lnTo>
                    <a:lnTo>
                      <a:pt x="94" y="321"/>
                    </a:lnTo>
                    <a:lnTo>
                      <a:pt x="104" y="325"/>
                    </a:lnTo>
                    <a:lnTo>
                      <a:pt x="113" y="330"/>
                    </a:lnTo>
                    <a:lnTo>
                      <a:pt x="123" y="335"/>
                    </a:lnTo>
                    <a:lnTo>
                      <a:pt x="133" y="339"/>
                    </a:lnTo>
                    <a:lnTo>
                      <a:pt x="144" y="342"/>
                    </a:lnTo>
                    <a:lnTo>
                      <a:pt x="155" y="346"/>
                    </a:lnTo>
                    <a:lnTo>
                      <a:pt x="165" y="348"/>
                    </a:lnTo>
                    <a:lnTo>
                      <a:pt x="176" y="351"/>
                    </a:lnTo>
                    <a:lnTo>
                      <a:pt x="188" y="353"/>
                    </a:lnTo>
                    <a:lnTo>
                      <a:pt x="201" y="354"/>
                    </a:lnTo>
                    <a:lnTo>
                      <a:pt x="211" y="356"/>
                    </a:lnTo>
                    <a:lnTo>
                      <a:pt x="224" y="356"/>
                    </a:lnTo>
                    <a:lnTo>
                      <a:pt x="237" y="357"/>
                    </a:lnTo>
                    <a:lnTo>
                      <a:pt x="249" y="356"/>
                    </a:lnTo>
                    <a:lnTo>
                      <a:pt x="261" y="356"/>
                    </a:lnTo>
                    <a:lnTo>
                      <a:pt x="272" y="354"/>
                    </a:lnTo>
                    <a:lnTo>
                      <a:pt x="284" y="353"/>
                    </a:lnTo>
                    <a:lnTo>
                      <a:pt x="296" y="351"/>
                    </a:lnTo>
                    <a:lnTo>
                      <a:pt x="307" y="348"/>
                    </a:lnTo>
                    <a:lnTo>
                      <a:pt x="318" y="346"/>
                    </a:lnTo>
                    <a:lnTo>
                      <a:pt x="329" y="342"/>
                    </a:lnTo>
                    <a:lnTo>
                      <a:pt x="340" y="339"/>
                    </a:lnTo>
                    <a:lnTo>
                      <a:pt x="349" y="335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8" y="321"/>
                    </a:lnTo>
                    <a:lnTo>
                      <a:pt x="388" y="316"/>
                    </a:lnTo>
                    <a:lnTo>
                      <a:pt x="396" y="310"/>
                    </a:lnTo>
                    <a:lnTo>
                      <a:pt x="404" y="304"/>
                    </a:lnTo>
                    <a:lnTo>
                      <a:pt x="412" y="298"/>
                    </a:lnTo>
                    <a:lnTo>
                      <a:pt x="419" y="292"/>
                    </a:lnTo>
                    <a:lnTo>
                      <a:pt x="427" y="284"/>
                    </a:lnTo>
                    <a:lnTo>
                      <a:pt x="433" y="278"/>
                    </a:lnTo>
                    <a:lnTo>
                      <a:pt x="440" y="271"/>
                    </a:lnTo>
                    <a:lnTo>
                      <a:pt x="445" y="263"/>
                    </a:lnTo>
                    <a:lnTo>
                      <a:pt x="451" y="255"/>
                    </a:lnTo>
                    <a:lnTo>
                      <a:pt x="456" y="247"/>
                    </a:lnTo>
                    <a:lnTo>
                      <a:pt x="459" y="240"/>
                    </a:lnTo>
                    <a:lnTo>
                      <a:pt x="463" y="231"/>
                    </a:lnTo>
                    <a:lnTo>
                      <a:pt x="467" y="223"/>
                    </a:lnTo>
                    <a:lnTo>
                      <a:pt x="469" y="214"/>
                    </a:lnTo>
                    <a:lnTo>
                      <a:pt x="471" y="204"/>
                    </a:lnTo>
                    <a:lnTo>
                      <a:pt x="473" y="196"/>
                    </a:lnTo>
                    <a:lnTo>
                      <a:pt x="474" y="188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60"/>
                    </a:lnTo>
                    <a:lnTo>
                      <a:pt x="471" y="151"/>
                    </a:lnTo>
                    <a:lnTo>
                      <a:pt x="469" y="142"/>
                    </a:lnTo>
                    <a:lnTo>
                      <a:pt x="467" y="133"/>
                    </a:lnTo>
                    <a:lnTo>
                      <a:pt x="463" y="125"/>
                    </a:lnTo>
                    <a:lnTo>
                      <a:pt x="459" y="116"/>
                    </a:lnTo>
                    <a:lnTo>
                      <a:pt x="456" y="109"/>
                    </a:lnTo>
                    <a:lnTo>
                      <a:pt x="451" y="100"/>
                    </a:lnTo>
                    <a:lnTo>
                      <a:pt x="445" y="93"/>
                    </a:lnTo>
                    <a:lnTo>
                      <a:pt x="440" y="86"/>
                    </a:lnTo>
                    <a:lnTo>
                      <a:pt x="433" y="79"/>
                    </a:lnTo>
                    <a:lnTo>
                      <a:pt x="427" y="71"/>
                    </a:lnTo>
                    <a:lnTo>
                      <a:pt x="419" y="64"/>
                    </a:lnTo>
                    <a:lnTo>
                      <a:pt x="412" y="58"/>
                    </a:lnTo>
                    <a:lnTo>
                      <a:pt x="404" y="52"/>
                    </a:lnTo>
                    <a:lnTo>
                      <a:pt x="396" y="46"/>
                    </a:lnTo>
                    <a:lnTo>
                      <a:pt x="388" y="40"/>
                    </a:lnTo>
                    <a:lnTo>
                      <a:pt x="378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1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10"/>
                    </a:lnTo>
                    <a:lnTo>
                      <a:pt x="307" y="7"/>
                    </a:lnTo>
                    <a:lnTo>
                      <a:pt x="296" y="5"/>
                    </a:lnTo>
                    <a:lnTo>
                      <a:pt x="284" y="4"/>
                    </a:lnTo>
                    <a:lnTo>
                      <a:pt x="272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27"/>
              <p:cNvSpPr>
                <a:spLocks/>
              </p:cNvSpPr>
              <p:nvPr/>
            </p:nvSpPr>
            <p:spPr bwMode="auto">
              <a:xfrm>
                <a:off x="2831" y="1941"/>
                <a:ext cx="24" cy="279"/>
              </a:xfrm>
              <a:custGeom>
                <a:avLst/>
                <a:gdLst>
                  <a:gd name="T0" fmla="*/ 0 w 92"/>
                  <a:gd name="T1" fmla="*/ 0 h 1161"/>
                  <a:gd name="T2" fmla="*/ 0 w 92"/>
                  <a:gd name="T3" fmla="*/ 0 h 1161"/>
                  <a:gd name="T4" fmla="*/ 0 w 92"/>
                  <a:gd name="T5" fmla="*/ 0 h 1161"/>
                  <a:gd name="T6" fmla="*/ 0 w 92"/>
                  <a:gd name="T7" fmla="*/ 0 h 1161"/>
                  <a:gd name="T8" fmla="*/ 0 w 92"/>
                  <a:gd name="T9" fmla="*/ 0 h 1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1"/>
                  <a:gd name="T17" fmla="*/ 92 w 92"/>
                  <a:gd name="T18" fmla="*/ 1161 h 1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1">
                    <a:moveTo>
                      <a:pt x="0" y="1161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E1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28"/>
              <p:cNvSpPr>
                <a:spLocks noChangeShapeType="1"/>
              </p:cNvSpPr>
              <p:nvPr/>
            </p:nvSpPr>
            <p:spPr bwMode="auto">
              <a:xfrm flipV="1">
                <a:off x="2831" y="2174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E1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29"/>
              <p:cNvSpPr>
                <a:spLocks/>
              </p:cNvSpPr>
              <p:nvPr/>
            </p:nvSpPr>
            <p:spPr bwMode="auto">
              <a:xfrm>
                <a:off x="2186" y="1941"/>
                <a:ext cx="669" cy="22"/>
              </a:xfrm>
              <a:custGeom>
                <a:avLst/>
                <a:gdLst>
                  <a:gd name="T0" fmla="*/ 0 w 2591"/>
                  <a:gd name="T1" fmla="*/ 0 h 92"/>
                  <a:gd name="T2" fmla="*/ 0 w 2591"/>
                  <a:gd name="T3" fmla="*/ 0 h 92"/>
                  <a:gd name="T4" fmla="*/ 0 w 2591"/>
                  <a:gd name="T5" fmla="*/ 0 h 92"/>
                  <a:gd name="T6" fmla="*/ 0 w 2591"/>
                  <a:gd name="T7" fmla="*/ 0 h 92"/>
                  <a:gd name="T8" fmla="*/ 0 w 259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1"/>
                  <a:gd name="T16" fmla="*/ 0 h 92"/>
                  <a:gd name="T17" fmla="*/ 2591 w 259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1" h="92">
                    <a:moveTo>
                      <a:pt x="2499" y="92"/>
                    </a:moveTo>
                    <a:lnTo>
                      <a:pt x="0" y="92"/>
                    </a:lnTo>
                    <a:lnTo>
                      <a:pt x="323" y="0"/>
                    </a:lnTo>
                    <a:lnTo>
                      <a:pt x="2591" y="0"/>
                    </a:lnTo>
                    <a:lnTo>
                      <a:pt x="2499" y="92"/>
                    </a:lnTo>
                    <a:close/>
                  </a:path>
                </a:pathLst>
              </a:custGeom>
              <a:solidFill>
                <a:srgbClr val="98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30"/>
              <p:cNvSpPr>
                <a:spLocks noChangeShapeType="1"/>
              </p:cNvSpPr>
              <p:nvPr/>
            </p:nvSpPr>
            <p:spPr bwMode="auto">
              <a:xfrm flipV="1">
                <a:off x="2831" y="194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31"/>
              <p:cNvSpPr>
                <a:spLocks noChangeArrowheads="1"/>
              </p:cNvSpPr>
              <p:nvPr/>
            </p:nvSpPr>
            <p:spPr bwMode="auto">
              <a:xfrm>
                <a:off x="2186" y="1963"/>
                <a:ext cx="645" cy="257"/>
              </a:xfrm>
              <a:prstGeom prst="rect">
                <a:avLst/>
              </a:prstGeom>
              <a:solidFill>
                <a:srgbClr val="C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32"/>
              <p:cNvSpPr>
                <a:spLocks noChangeShapeType="1"/>
              </p:cNvSpPr>
              <p:nvPr/>
            </p:nvSpPr>
            <p:spPr bwMode="auto">
              <a:xfrm>
                <a:off x="2186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D6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33"/>
              <p:cNvSpPr>
                <a:spLocks noChangeShapeType="1"/>
              </p:cNvSpPr>
              <p:nvPr/>
            </p:nvSpPr>
            <p:spPr bwMode="auto">
              <a:xfrm>
                <a:off x="2186" y="2220"/>
                <a:ext cx="645" cy="1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34"/>
              <p:cNvSpPr>
                <a:spLocks noChangeShapeType="1"/>
              </p:cNvSpPr>
              <p:nvPr/>
            </p:nvSpPr>
            <p:spPr bwMode="auto">
              <a:xfrm flipV="1">
                <a:off x="2831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EA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35"/>
              <p:cNvSpPr>
                <a:spLocks noChangeShapeType="1"/>
              </p:cNvSpPr>
              <p:nvPr/>
            </p:nvSpPr>
            <p:spPr bwMode="auto">
              <a:xfrm flipH="1">
                <a:off x="2186" y="1963"/>
                <a:ext cx="645" cy="0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36"/>
              <p:cNvSpPr>
                <a:spLocks noChangeArrowheads="1"/>
              </p:cNvSpPr>
              <p:nvPr/>
            </p:nvSpPr>
            <p:spPr bwMode="auto">
              <a:xfrm>
                <a:off x="2024" y="2030"/>
                <a:ext cx="14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Project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37"/>
              <p:cNvSpPr>
                <a:spLocks/>
              </p:cNvSpPr>
              <p:nvPr/>
            </p:nvSpPr>
            <p:spPr bwMode="auto">
              <a:xfrm>
                <a:off x="3255" y="1877"/>
                <a:ext cx="145" cy="86"/>
              </a:xfrm>
              <a:custGeom>
                <a:avLst/>
                <a:gdLst>
                  <a:gd name="T0" fmla="*/ 0 w 561"/>
                  <a:gd name="T1" fmla="*/ 0 h 357"/>
                  <a:gd name="T2" fmla="*/ 0 w 561"/>
                  <a:gd name="T3" fmla="*/ 0 h 357"/>
                  <a:gd name="T4" fmla="*/ 0 w 561"/>
                  <a:gd name="T5" fmla="*/ 0 h 357"/>
                  <a:gd name="T6" fmla="*/ 0 w 561"/>
                  <a:gd name="T7" fmla="*/ 0 h 357"/>
                  <a:gd name="T8" fmla="*/ 0 w 561"/>
                  <a:gd name="T9" fmla="*/ 0 h 357"/>
                  <a:gd name="T10" fmla="*/ 0 w 561"/>
                  <a:gd name="T11" fmla="*/ 0 h 357"/>
                  <a:gd name="T12" fmla="*/ 0 w 561"/>
                  <a:gd name="T13" fmla="*/ 0 h 357"/>
                  <a:gd name="T14" fmla="*/ 0 w 561"/>
                  <a:gd name="T15" fmla="*/ 0 h 357"/>
                  <a:gd name="T16" fmla="*/ 0 w 561"/>
                  <a:gd name="T17" fmla="*/ 0 h 357"/>
                  <a:gd name="T18" fmla="*/ 0 w 561"/>
                  <a:gd name="T19" fmla="*/ 0 h 357"/>
                  <a:gd name="T20" fmla="*/ 0 w 561"/>
                  <a:gd name="T21" fmla="*/ 0 h 357"/>
                  <a:gd name="T22" fmla="*/ 0 w 561"/>
                  <a:gd name="T23" fmla="*/ 0 h 357"/>
                  <a:gd name="T24" fmla="*/ 0 w 561"/>
                  <a:gd name="T25" fmla="*/ 0 h 357"/>
                  <a:gd name="T26" fmla="*/ 0 w 561"/>
                  <a:gd name="T27" fmla="*/ 0 h 357"/>
                  <a:gd name="T28" fmla="*/ 0 w 561"/>
                  <a:gd name="T29" fmla="*/ 0 h 357"/>
                  <a:gd name="T30" fmla="*/ 0 w 561"/>
                  <a:gd name="T31" fmla="*/ 0 h 357"/>
                  <a:gd name="T32" fmla="*/ 0 w 561"/>
                  <a:gd name="T33" fmla="*/ 0 h 357"/>
                  <a:gd name="T34" fmla="*/ 0 w 561"/>
                  <a:gd name="T35" fmla="*/ 0 h 357"/>
                  <a:gd name="T36" fmla="*/ 0 w 561"/>
                  <a:gd name="T37" fmla="*/ 0 h 357"/>
                  <a:gd name="T38" fmla="*/ 0 w 561"/>
                  <a:gd name="T39" fmla="*/ 0 h 357"/>
                  <a:gd name="T40" fmla="*/ 0 w 561"/>
                  <a:gd name="T41" fmla="*/ 0 h 357"/>
                  <a:gd name="T42" fmla="*/ 0 w 561"/>
                  <a:gd name="T43" fmla="*/ 0 h 357"/>
                  <a:gd name="T44" fmla="*/ 0 w 561"/>
                  <a:gd name="T45" fmla="*/ 0 h 357"/>
                  <a:gd name="T46" fmla="*/ 0 w 561"/>
                  <a:gd name="T47" fmla="*/ 0 h 357"/>
                  <a:gd name="T48" fmla="*/ 0 w 561"/>
                  <a:gd name="T49" fmla="*/ 0 h 357"/>
                  <a:gd name="T50" fmla="*/ 0 w 561"/>
                  <a:gd name="T51" fmla="*/ 0 h 357"/>
                  <a:gd name="T52" fmla="*/ 0 w 561"/>
                  <a:gd name="T53" fmla="*/ 0 h 357"/>
                  <a:gd name="T54" fmla="*/ 0 w 561"/>
                  <a:gd name="T55" fmla="*/ 0 h 357"/>
                  <a:gd name="T56" fmla="*/ 0 w 561"/>
                  <a:gd name="T57" fmla="*/ 0 h 357"/>
                  <a:gd name="T58" fmla="*/ 0 w 561"/>
                  <a:gd name="T59" fmla="*/ 0 h 357"/>
                  <a:gd name="T60" fmla="*/ 0 w 561"/>
                  <a:gd name="T61" fmla="*/ 0 h 357"/>
                  <a:gd name="T62" fmla="*/ 0 w 561"/>
                  <a:gd name="T63" fmla="*/ 0 h 357"/>
                  <a:gd name="T64" fmla="*/ 0 w 561"/>
                  <a:gd name="T65" fmla="*/ 0 h 357"/>
                  <a:gd name="T66" fmla="*/ 0 w 561"/>
                  <a:gd name="T67" fmla="*/ 0 h 357"/>
                  <a:gd name="T68" fmla="*/ 0 w 561"/>
                  <a:gd name="T69" fmla="*/ 0 h 357"/>
                  <a:gd name="T70" fmla="*/ 0 w 561"/>
                  <a:gd name="T71" fmla="*/ 0 h 357"/>
                  <a:gd name="T72" fmla="*/ 0 w 561"/>
                  <a:gd name="T73" fmla="*/ 0 h 357"/>
                  <a:gd name="T74" fmla="*/ 0 w 561"/>
                  <a:gd name="T75" fmla="*/ 0 h 357"/>
                  <a:gd name="T76" fmla="*/ 0 w 561"/>
                  <a:gd name="T77" fmla="*/ 0 h 357"/>
                  <a:gd name="T78" fmla="*/ 0 w 561"/>
                  <a:gd name="T79" fmla="*/ 0 h 357"/>
                  <a:gd name="T80" fmla="*/ 0 w 561"/>
                  <a:gd name="T81" fmla="*/ 0 h 357"/>
                  <a:gd name="T82" fmla="*/ 0 w 561"/>
                  <a:gd name="T83" fmla="*/ 0 h 357"/>
                  <a:gd name="T84" fmla="*/ 0 w 561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1"/>
                  <a:gd name="T130" fmla="*/ 0 h 357"/>
                  <a:gd name="T131" fmla="*/ 561 w 561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1" h="357">
                    <a:moveTo>
                      <a:pt x="280" y="0"/>
                    </a:moveTo>
                    <a:lnTo>
                      <a:pt x="266" y="0"/>
                    </a:lnTo>
                    <a:lnTo>
                      <a:pt x="251" y="0"/>
                    </a:lnTo>
                    <a:lnTo>
                      <a:pt x="238" y="1"/>
                    </a:lnTo>
                    <a:lnTo>
                      <a:pt x="223" y="3"/>
                    </a:lnTo>
                    <a:lnTo>
                      <a:pt x="210" y="5"/>
                    </a:lnTo>
                    <a:lnTo>
                      <a:pt x="197" y="7"/>
                    </a:lnTo>
                    <a:lnTo>
                      <a:pt x="184" y="10"/>
                    </a:lnTo>
                    <a:lnTo>
                      <a:pt x="171" y="13"/>
                    </a:lnTo>
                    <a:lnTo>
                      <a:pt x="158" y="17"/>
                    </a:lnTo>
                    <a:lnTo>
                      <a:pt x="146" y="20"/>
                    </a:lnTo>
                    <a:lnTo>
                      <a:pt x="135" y="25"/>
                    </a:lnTo>
                    <a:lnTo>
                      <a:pt x="123" y="30"/>
                    </a:lnTo>
                    <a:lnTo>
                      <a:pt x="112" y="35"/>
                    </a:lnTo>
                    <a:lnTo>
                      <a:pt x="103" y="40"/>
                    </a:lnTo>
                    <a:lnTo>
                      <a:pt x="92" y="46"/>
                    </a:lnTo>
                    <a:lnTo>
                      <a:pt x="82" y="52"/>
                    </a:lnTo>
                    <a:lnTo>
                      <a:pt x="72" y="58"/>
                    </a:lnTo>
                    <a:lnTo>
                      <a:pt x="64" y="64"/>
                    </a:lnTo>
                    <a:lnTo>
                      <a:pt x="55" y="71"/>
                    </a:lnTo>
                    <a:lnTo>
                      <a:pt x="48" y="78"/>
                    </a:lnTo>
                    <a:lnTo>
                      <a:pt x="41" y="86"/>
                    </a:lnTo>
                    <a:lnTo>
                      <a:pt x="34" y="93"/>
                    </a:lnTo>
                    <a:lnTo>
                      <a:pt x="28" y="100"/>
                    </a:lnTo>
                    <a:lnTo>
                      <a:pt x="22" y="109"/>
                    </a:lnTo>
                    <a:lnTo>
                      <a:pt x="17" y="116"/>
                    </a:lnTo>
                    <a:lnTo>
                      <a:pt x="12" y="124"/>
                    </a:lnTo>
                    <a:lnTo>
                      <a:pt x="8" y="133"/>
                    </a:lnTo>
                    <a:lnTo>
                      <a:pt x="6" y="141"/>
                    </a:lnTo>
                    <a:lnTo>
                      <a:pt x="3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3" y="204"/>
                    </a:lnTo>
                    <a:lnTo>
                      <a:pt x="6" y="214"/>
                    </a:lnTo>
                    <a:lnTo>
                      <a:pt x="8" y="222"/>
                    </a:lnTo>
                    <a:lnTo>
                      <a:pt x="12" y="231"/>
                    </a:lnTo>
                    <a:lnTo>
                      <a:pt x="17" y="239"/>
                    </a:lnTo>
                    <a:lnTo>
                      <a:pt x="22" y="247"/>
                    </a:lnTo>
                    <a:lnTo>
                      <a:pt x="28" y="255"/>
                    </a:lnTo>
                    <a:lnTo>
                      <a:pt x="34" y="262"/>
                    </a:lnTo>
                    <a:lnTo>
                      <a:pt x="41" y="271"/>
                    </a:lnTo>
                    <a:lnTo>
                      <a:pt x="48" y="278"/>
                    </a:lnTo>
                    <a:lnTo>
                      <a:pt x="55" y="284"/>
                    </a:lnTo>
                    <a:lnTo>
                      <a:pt x="64" y="291"/>
                    </a:lnTo>
                    <a:lnTo>
                      <a:pt x="72" y="297"/>
                    </a:lnTo>
                    <a:lnTo>
                      <a:pt x="82" y="303"/>
                    </a:lnTo>
                    <a:lnTo>
                      <a:pt x="92" y="309"/>
                    </a:lnTo>
                    <a:lnTo>
                      <a:pt x="103" y="315"/>
                    </a:lnTo>
                    <a:lnTo>
                      <a:pt x="112" y="320"/>
                    </a:lnTo>
                    <a:lnTo>
                      <a:pt x="123" y="325"/>
                    </a:lnTo>
                    <a:lnTo>
                      <a:pt x="135" y="330"/>
                    </a:lnTo>
                    <a:lnTo>
                      <a:pt x="146" y="335"/>
                    </a:lnTo>
                    <a:lnTo>
                      <a:pt x="158" y="338"/>
                    </a:lnTo>
                    <a:lnTo>
                      <a:pt x="171" y="342"/>
                    </a:lnTo>
                    <a:lnTo>
                      <a:pt x="184" y="346"/>
                    </a:lnTo>
                    <a:lnTo>
                      <a:pt x="197" y="348"/>
                    </a:lnTo>
                    <a:lnTo>
                      <a:pt x="210" y="351"/>
                    </a:lnTo>
                    <a:lnTo>
                      <a:pt x="223" y="353"/>
                    </a:lnTo>
                    <a:lnTo>
                      <a:pt x="238" y="354"/>
                    </a:lnTo>
                    <a:lnTo>
                      <a:pt x="251" y="355"/>
                    </a:lnTo>
                    <a:lnTo>
                      <a:pt x="266" y="355"/>
                    </a:lnTo>
                    <a:lnTo>
                      <a:pt x="280" y="357"/>
                    </a:lnTo>
                    <a:lnTo>
                      <a:pt x="295" y="355"/>
                    </a:lnTo>
                    <a:lnTo>
                      <a:pt x="309" y="355"/>
                    </a:lnTo>
                    <a:lnTo>
                      <a:pt x="323" y="354"/>
                    </a:lnTo>
                    <a:lnTo>
                      <a:pt x="337" y="353"/>
                    </a:lnTo>
                    <a:lnTo>
                      <a:pt x="350" y="351"/>
                    </a:lnTo>
                    <a:lnTo>
                      <a:pt x="364" y="348"/>
                    </a:lnTo>
                    <a:lnTo>
                      <a:pt x="377" y="346"/>
                    </a:lnTo>
                    <a:lnTo>
                      <a:pt x="389" y="342"/>
                    </a:lnTo>
                    <a:lnTo>
                      <a:pt x="401" y="338"/>
                    </a:lnTo>
                    <a:lnTo>
                      <a:pt x="413" y="335"/>
                    </a:lnTo>
                    <a:lnTo>
                      <a:pt x="425" y="330"/>
                    </a:lnTo>
                    <a:lnTo>
                      <a:pt x="438" y="325"/>
                    </a:lnTo>
                    <a:lnTo>
                      <a:pt x="448" y="320"/>
                    </a:lnTo>
                    <a:lnTo>
                      <a:pt x="458" y="315"/>
                    </a:lnTo>
                    <a:lnTo>
                      <a:pt x="469" y="309"/>
                    </a:lnTo>
                    <a:lnTo>
                      <a:pt x="479" y="303"/>
                    </a:lnTo>
                    <a:lnTo>
                      <a:pt x="487" y="297"/>
                    </a:lnTo>
                    <a:lnTo>
                      <a:pt x="497" y="291"/>
                    </a:lnTo>
                    <a:lnTo>
                      <a:pt x="505" y="284"/>
                    </a:lnTo>
                    <a:lnTo>
                      <a:pt x="512" y="278"/>
                    </a:lnTo>
                    <a:lnTo>
                      <a:pt x="520" y="271"/>
                    </a:lnTo>
                    <a:lnTo>
                      <a:pt x="527" y="262"/>
                    </a:lnTo>
                    <a:lnTo>
                      <a:pt x="533" y="255"/>
                    </a:lnTo>
                    <a:lnTo>
                      <a:pt x="538" y="247"/>
                    </a:lnTo>
                    <a:lnTo>
                      <a:pt x="543" y="239"/>
                    </a:lnTo>
                    <a:lnTo>
                      <a:pt x="548" y="231"/>
                    </a:lnTo>
                    <a:lnTo>
                      <a:pt x="551" y="222"/>
                    </a:lnTo>
                    <a:lnTo>
                      <a:pt x="555" y="214"/>
                    </a:lnTo>
                    <a:lnTo>
                      <a:pt x="557" y="204"/>
                    </a:lnTo>
                    <a:lnTo>
                      <a:pt x="558" y="196"/>
                    </a:lnTo>
                    <a:lnTo>
                      <a:pt x="560" y="187"/>
                    </a:lnTo>
                    <a:lnTo>
                      <a:pt x="561" y="178"/>
                    </a:lnTo>
                    <a:lnTo>
                      <a:pt x="560" y="168"/>
                    </a:lnTo>
                    <a:lnTo>
                      <a:pt x="558" y="159"/>
                    </a:lnTo>
                    <a:lnTo>
                      <a:pt x="557" y="151"/>
                    </a:lnTo>
                    <a:lnTo>
                      <a:pt x="555" y="141"/>
                    </a:lnTo>
                    <a:lnTo>
                      <a:pt x="551" y="133"/>
                    </a:lnTo>
                    <a:lnTo>
                      <a:pt x="548" y="124"/>
                    </a:lnTo>
                    <a:lnTo>
                      <a:pt x="543" y="116"/>
                    </a:lnTo>
                    <a:lnTo>
                      <a:pt x="538" y="109"/>
                    </a:lnTo>
                    <a:lnTo>
                      <a:pt x="533" y="100"/>
                    </a:lnTo>
                    <a:lnTo>
                      <a:pt x="527" y="93"/>
                    </a:lnTo>
                    <a:lnTo>
                      <a:pt x="520" y="86"/>
                    </a:lnTo>
                    <a:lnTo>
                      <a:pt x="512" y="78"/>
                    </a:lnTo>
                    <a:lnTo>
                      <a:pt x="505" y="71"/>
                    </a:lnTo>
                    <a:lnTo>
                      <a:pt x="497" y="64"/>
                    </a:lnTo>
                    <a:lnTo>
                      <a:pt x="487" y="58"/>
                    </a:lnTo>
                    <a:lnTo>
                      <a:pt x="479" y="52"/>
                    </a:lnTo>
                    <a:lnTo>
                      <a:pt x="469" y="46"/>
                    </a:lnTo>
                    <a:lnTo>
                      <a:pt x="458" y="40"/>
                    </a:lnTo>
                    <a:lnTo>
                      <a:pt x="448" y="35"/>
                    </a:lnTo>
                    <a:lnTo>
                      <a:pt x="438" y="30"/>
                    </a:lnTo>
                    <a:lnTo>
                      <a:pt x="425" y="25"/>
                    </a:lnTo>
                    <a:lnTo>
                      <a:pt x="413" y="20"/>
                    </a:lnTo>
                    <a:lnTo>
                      <a:pt x="401" y="17"/>
                    </a:lnTo>
                    <a:lnTo>
                      <a:pt x="389" y="13"/>
                    </a:lnTo>
                    <a:lnTo>
                      <a:pt x="377" y="10"/>
                    </a:lnTo>
                    <a:lnTo>
                      <a:pt x="364" y="7"/>
                    </a:lnTo>
                    <a:lnTo>
                      <a:pt x="350" y="5"/>
                    </a:lnTo>
                    <a:lnTo>
                      <a:pt x="337" y="3"/>
                    </a:lnTo>
                    <a:lnTo>
                      <a:pt x="323" y="1"/>
                    </a:lnTo>
                    <a:lnTo>
                      <a:pt x="309" y="0"/>
                    </a:lnTo>
                    <a:lnTo>
                      <a:pt x="295" y="0"/>
                    </a:lnTo>
                    <a:lnTo>
                      <a:pt x="28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38"/>
              <p:cNvSpPr>
                <a:spLocks/>
              </p:cNvSpPr>
              <p:nvPr/>
            </p:nvSpPr>
            <p:spPr bwMode="auto">
              <a:xfrm>
                <a:off x="4126" y="1883"/>
                <a:ext cx="23" cy="279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39"/>
              <p:cNvSpPr>
                <a:spLocks noChangeShapeType="1"/>
              </p:cNvSpPr>
              <p:nvPr/>
            </p:nvSpPr>
            <p:spPr bwMode="auto">
              <a:xfrm flipV="1">
                <a:off x="4126" y="2117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0"/>
              <p:cNvSpPr>
                <a:spLocks/>
              </p:cNvSpPr>
              <p:nvPr/>
            </p:nvSpPr>
            <p:spPr bwMode="auto">
              <a:xfrm>
                <a:off x="3328" y="1883"/>
                <a:ext cx="821" cy="22"/>
              </a:xfrm>
              <a:custGeom>
                <a:avLst/>
                <a:gdLst>
                  <a:gd name="T0" fmla="*/ 0 w 3180"/>
                  <a:gd name="T1" fmla="*/ 0 h 92"/>
                  <a:gd name="T2" fmla="*/ 0 w 3180"/>
                  <a:gd name="T3" fmla="*/ 0 h 92"/>
                  <a:gd name="T4" fmla="*/ 0 w 3180"/>
                  <a:gd name="T5" fmla="*/ 0 h 92"/>
                  <a:gd name="T6" fmla="*/ 0 w 3180"/>
                  <a:gd name="T7" fmla="*/ 0 h 92"/>
                  <a:gd name="T8" fmla="*/ 0 w 318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0"/>
                  <a:gd name="T16" fmla="*/ 0 h 92"/>
                  <a:gd name="T17" fmla="*/ 3180 w 318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0" h="92">
                    <a:moveTo>
                      <a:pt x="3088" y="92"/>
                    </a:moveTo>
                    <a:lnTo>
                      <a:pt x="0" y="92"/>
                    </a:lnTo>
                    <a:lnTo>
                      <a:pt x="376" y="0"/>
                    </a:lnTo>
                    <a:lnTo>
                      <a:pt x="3180" y="0"/>
                    </a:lnTo>
                    <a:lnTo>
                      <a:pt x="3088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41"/>
              <p:cNvSpPr>
                <a:spLocks noChangeShapeType="1"/>
              </p:cNvSpPr>
              <p:nvPr/>
            </p:nvSpPr>
            <p:spPr bwMode="auto">
              <a:xfrm flipV="1">
                <a:off x="4126" y="1883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42"/>
              <p:cNvSpPr>
                <a:spLocks noChangeArrowheads="1"/>
              </p:cNvSpPr>
              <p:nvPr/>
            </p:nvSpPr>
            <p:spPr bwMode="auto">
              <a:xfrm>
                <a:off x="3328" y="1905"/>
                <a:ext cx="798" cy="257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43"/>
              <p:cNvSpPr>
                <a:spLocks noChangeShapeType="1"/>
              </p:cNvSpPr>
              <p:nvPr/>
            </p:nvSpPr>
            <p:spPr bwMode="auto">
              <a:xfrm>
                <a:off x="3328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44"/>
              <p:cNvSpPr>
                <a:spLocks noChangeShapeType="1"/>
              </p:cNvSpPr>
              <p:nvPr/>
            </p:nvSpPr>
            <p:spPr bwMode="auto">
              <a:xfrm>
                <a:off x="3328" y="2162"/>
                <a:ext cx="798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45"/>
              <p:cNvSpPr>
                <a:spLocks noChangeShapeType="1"/>
              </p:cNvSpPr>
              <p:nvPr/>
            </p:nvSpPr>
            <p:spPr bwMode="auto">
              <a:xfrm flipV="1">
                <a:off x="4126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46"/>
              <p:cNvSpPr>
                <a:spLocks noChangeShapeType="1"/>
              </p:cNvSpPr>
              <p:nvPr/>
            </p:nvSpPr>
            <p:spPr bwMode="auto">
              <a:xfrm flipH="1">
                <a:off x="3328" y="1905"/>
                <a:ext cx="798" cy="0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Rectangle 47"/>
              <p:cNvSpPr>
                <a:spLocks noChangeArrowheads="1"/>
              </p:cNvSpPr>
              <p:nvPr/>
            </p:nvSpPr>
            <p:spPr bwMode="auto">
              <a:xfrm>
                <a:off x="2885" y="1977"/>
                <a:ext cx="25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Organisation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48"/>
              <p:cNvSpPr>
                <a:spLocks/>
              </p:cNvSpPr>
              <p:nvPr/>
            </p:nvSpPr>
            <p:spPr bwMode="auto">
              <a:xfrm>
                <a:off x="3255" y="1877"/>
                <a:ext cx="145" cy="86"/>
              </a:xfrm>
              <a:custGeom>
                <a:avLst/>
                <a:gdLst>
                  <a:gd name="T0" fmla="*/ 0 w 561"/>
                  <a:gd name="T1" fmla="*/ 0 h 357"/>
                  <a:gd name="T2" fmla="*/ 0 w 561"/>
                  <a:gd name="T3" fmla="*/ 0 h 357"/>
                  <a:gd name="T4" fmla="*/ 0 w 561"/>
                  <a:gd name="T5" fmla="*/ 0 h 357"/>
                  <a:gd name="T6" fmla="*/ 0 w 561"/>
                  <a:gd name="T7" fmla="*/ 0 h 357"/>
                  <a:gd name="T8" fmla="*/ 0 w 561"/>
                  <a:gd name="T9" fmla="*/ 0 h 357"/>
                  <a:gd name="T10" fmla="*/ 0 w 561"/>
                  <a:gd name="T11" fmla="*/ 0 h 357"/>
                  <a:gd name="T12" fmla="*/ 0 w 561"/>
                  <a:gd name="T13" fmla="*/ 0 h 357"/>
                  <a:gd name="T14" fmla="*/ 0 w 561"/>
                  <a:gd name="T15" fmla="*/ 0 h 357"/>
                  <a:gd name="T16" fmla="*/ 0 w 561"/>
                  <a:gd name="T17" fmla="*/ 0 h 357"/>
                  <a:gd name="T18" fmla="*/ 0 w 561"/>
                  <a:gd name="T19" fmla="*/ 0 h 357"/>
                  <a:gd name="T20" fmla="*/ 0 w 561"/>
                  <a:gd name="T21" fmla="*/ 0 h 357"/>
                  <a:gd name="T22" fmla="*/ 0 w 561"/>
                  <a:gd name="T23" fmla="*/ 0 h 357"/>
                  <a:gd name="T24" fmla="*/ 0 w 561"/>
                  <a:gd name="T25" fmla="*/ 0 h 357"/>
                  <a:gd name="T26" fmla="*/ 0 w 561"/>
                  <a:gd name="T27" fmla="*/ 0 h 357"/>
                  <a:gd name="T28" fmla="*/ 0 w 561"/>
                  <a:gd name="T29" fmla="*/ 0 h 357"/>
                  <a:gd name="T30" fmla="*/ 0 w 561"/>
                  <a:gd name="T31" fmla="*/ 0 h 357"/>
                  <a:gd name="T32" fmla="*/ 0 w 561"/>
                  <a:gd name="T33" fmla="*/ 0 h 357"/>
                  <a:gd name="T34" fmla="*/ 0 w 561"/>
                  <a:gd name="T35" fmla="*/ 0 h 357"/>
                  <a:gd name="T36" fmla="*/ 0 w 561"/>
                  <a:gd name="T37" fmla="*/ 0 h 357"/>
                  <a:gd name="T38" fmla="*/ 0 w 561"/>
                  <a:gd name="T39" fmla="*/ 0 h 357"/>
                  <a:gd name="T40" fmla="*/ 0 w 561"/>
                  <a:gd name="T41" fmla="*/ 0 h 357"/>
                  <a:gd name="T42" fmla="*/ 0 w 561"/>
                  <a:gd name="T43" fmla="*/ 0 h 357"/>
                  <a:gd name="T44" fmla="*/ 0 w 561"/>
                  <a:gd name="T45" fmla="*/ 0 h 357"/>
                  <a:gd name="T46" fmla="*/ 0 w 561"/>
                  <a:gd name="T47" fmla="*/ 0 h 357"/>
                  <a:gd name="T48" fmla="*/ 0 w 561"/>
                  <a:gd name="T49" fmla="*/ 0 h 357"/>
                  <a:gd name="T50" fmla="*/ 0 w 561"/>
                  <a:gd name="T51" fmla="*/ 0 h 357"/>
                  <a:gd name="T52" fmla="*/ 0 w 561"/>
                  <a:gd name="T53" fmla="*/ 0 h 357"/>
                  <a:gd name="T54" fmla="*/ 0 w 561"/>
                  <a:gd name="T55" fmla="*/ 0 h 357"/>
                  <a:gd name="T56" fmla="*/ 0 w 561"/>
                  <a:gd name="T57" fmla="*/ 0 h 357"/>
                  <a:gd name="T58" fmla="*/ 0 w 561"/>
                  <a:gd name="T59" fmla="*/ 0 h 357"/>
                  <a:gd name="T60" fmla="*/ 0 w 561"/>
                  <a:gd name="T61" fmla="*/ 0 h 357"/>
                  <a:gd name="T62" fmla="*/ 0 w 561"/>
                  <a:gd name="T63" fmla="*/ 0 h 357"/>
                  <a:gd name="T64" fmla="*/ 0 w 561"/>
                  <a:gd name="T65" fmla="*/ 0 h 357"/>
                  <a:gd name="T66" fmla="*/ 0 w 561"/>
                  <a:gd name="T67" fmla="*/ 0 h 357"/>
                  <a:gd name="T68" fmla="*/ 0 w 561"/>
                  <a:gd name="T69" fmla="*/ 0 h 357"/>
                  <a:gd name="T70" fmla="*/ 0 w 561"/>
                  <a:gd name="T71" fmla="*/ 0 h 357"/>
                  <a:gd name="T72" fmla="*/ 0 w 561"/>
                  <a:gd name="T73" fmla="*/ 0 h 357"/>
                  <a:gd name="T74" fmla="*/ 0 w 561"/>
                  <a:gd name="T75" fmla="*/ 0 h 357"/>
                  <a:gd name="T76" fmla="*/ 0 w 561"/>
                  <a:gd name="T77" fmla="*/ 0 h 357"/>
                  <a:gd name="T78" fmla="*/ 0 w 561"/>
                  <a:gd name="T79" fmla="*/ 0 h 357"/>
                  <a:gd name="T80" fmla="*/ 0 w 561"/>
                  <a:gd name="T81" fmla="*/ 0 h 357"/>
                  <a:gd name="T82" fmla="*/ 0 w 561"/>
                  <a:gd name="T83" fmla="*/ 0 h 357"/>
                  <a:gd name="T84" fmla="*/ 0 w 561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1"/>
                  <a:gd name="T130" fmla="*/ 0 h 357"/>
                  <a:gd name="T131" fmla="*/ 561 w 561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1" h="357">
                    <a:moveTo>
                      <a:pt x="280" y="0"/>
                    </a:moveTo>
                    <a:lnTo>
                      <a:pt x="266" y="0"/>
                    </a:lnTo>
                    <a:lnTo>
                      <a:pt x="251" y="0"/>
                    </a:lnTo>
                    <a:lnTo>
                      <a:pt x="238" y="1"/>
                    </a:lnTo>
                    <a:lnTo>
                      <a:pt x="223" y="3"/>
                    </a:lnTo>
                    <a:lnTo>
                      <a:pt x="210" y="5"/>
                    </a:lnTo>
                    <a:lnTo>
                      <a:pt x="197" y="7"/>
                    </a:lnTo>
                    <a:lnTo>
                      <a:pt x="184" y="10"/>
                    </a:lnTo>
                    <a:lnTo>
                      <a:pt x="171" y="13"/>
                    </a:lnTo>
                    <a:lnTo>
                      <a:pt x="158" y="17"/>
                    </a:lnTo>
                    <a:lnTo>
                      <a:pt x="146" y="20"/>
                    </a:lnTo>
                    <a:lnTo>
                      <a:pt x="135" y="25"/>
                    </a:lnTo>
                    <a:lnTo>
                      <a:pt x="123" y="30"/>
                    </a:lnTo>
                    <a:lnTo>
                      <a:pt x="112" y="35"/>
                    </a:lnTo>
                    <a:lnTo>
                      <a:pt x="103" y="40"/>
                    </a:lnTo>
                    <a:lnTo>
                      <a:pt x="92" y="46"/>
                    </a:lnTo>
                    <a:lnTo>
                      <a:pt x="82" y="52"/>
                    </a:lnTo>
                    <a:lnTo>
                      <a:pt x="72" y="58"/>
                    </a:lnTo>
                    <a:lnTo>
                      <a:pt x="64" y="64"/>
                    </a:lnTo>
                    <a:lnTo>
                      <a:pt x="55" y="71"/>
                    </a:lnTo>
                    <a:lnTo>
                      <a:pt x="48" y="78"/>
                    </a:lnTo>
                    <a:lnTo>
                      <a:pt x="41" y="86"/>
                    </a:lnTo>
                    <a:lnTo>
                      <a:pt x="34" y="93"/>
                    </a:lnTo>
                    <a:lnTo>
                      <a:pt x="28" y="100"/>
                    </a:lnTo>
                    <a:lnTo>
                      <a:pt x="22" y="109"/>
                    </a:lnTo>
                    <a:lnTo>
                      <a:pt x="17" y="116"/>
                    </a:lnTo>
                    <a:lnTo>
                      <a:pt x="12" y="124"/>
                    </a:lnTo>
                    <a:lnTo>
                      <a:pt x="8" y="133"/>
                    </a:lnTo>
                    <a:lnTo>
                      <a:pt x="6" y="141"/>
                    </a:lnTo>
                    <a:lnTo>
                      <a:pt x="3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3" y="204"/>
                    </a:lnTo>
                    <a:lnTo>
                      <a:pt x="6" y="214"/>
                    </a:lnTo>
                    <a:lnTo>
                      <a:pt x="8" y="222"/>
                    </a:lnTo>
                    <a:lnTo>
                      <a:pt x="12" y="231"/>
                    </a:lnTo>
                    <a:lnTo>
                      <a:pt x="17" y="239"/>
                    </a:lnTo>
                    <a:lnTo>
                      <a:pt x="22" y="247"/>
                    </a:lnTo>
                    <a:lnTo>
                      <a:pt x="28" y="255"/>
                    </a:lnTo>
                    <a:lnTo>
                      <a:pt x="34" y="262"/>
                    </a:lnTo>
                    <a:lnTo>
                      <a:pt x="41" y="271"/>
                    </a:lnTo>
                    <a:lnTo>
                      <a:pt x="48" y="278"/>
                    </a:lnTo>
                    <a:lnTo>
                      <a:pt x="55" y="284"/>
                    </a:lnTo>
                    <a:lnTo>
                      <a:pt x="64" y="291"/>
                    </a:lnTo>
                    <a:lnTo>
                      <a:pt x="72" y="297"/>
                    </a:lnTo>
                    <a:lnTo>
                      <a:pt x="82" y="303"/>
                    </a:lnTo>
                    <a:lnTo>
                      <a:pt x="92" y="309"/>
                    </a:lnTo>
                    <a:lnTo>
                      <a:pt x="103" y="315"/>
                    </a:lnTo>
                    <a:lnTo>
                      <a:pt x="112" y="320"/>
                    </a:lnTo>
                    <a:lnTo>
                      <a:pt x="123" y="325"/>
                    </a:lnTo>
                    <a:lnTo>
                      <a:pt x="135" y="330"/>
                    </a:lnTo>
                    <a:lnTo>
                      <a:pt x="146" y="335"/>
                    </a:lnTo>
                    <a:lnTo>
                      <a:pt x="158" y="338"/>
                    </a:lnTo>
                    <a:lnTo>
                      <a:pt x="171" y="342"/>
                    </a:lnTo>
                    <a:lnTo>
                      <a:pt x="184" y="346"/>
                    </a:lnTo>
                    <a:lnTo>
                      <a:pt x="197" y="348"/>
                    </a:lnTo>
                    <a:lnTo>
                      <a:pt x="210" y="351"/>
                    </a:lnTo>
                    <a:lnTo>
                      <a:pt x="223" y="353"/>
                    </a:lnTo>
                    <a:lnTo>
                      <a:pt x="238" y="354"/>
                    </a:lnTo>
                    <a:lnTo>
                      <a:pt x="251" y="355"/>
                    </a:lnTo>
                    <a:lnTo>
                      <a:pt x="266" y="355"/>
                    </a:lnTo>
                    <a:lnTo>
                      <a:pt x="280" y="357"/>
                    </a:lnTo>
                    <a:lnTo>
                      <a:pt x="295" y="355"/>
                    </a:lnTo>
                    <a:lnTo>
                      <a:pt x="309" y="355"/>
                    </a:lnTo>
                    <a:lnTo>
                      <a:pt x="323" y="354"/>
                    </a:lnTo>
                    <a:lnTo>
                      <a:pt x="337" y="353"/>
                    </a:lnTo>
                    <a:lnTo>
                      <a:pt x="350" y="351"/>
                    </a:lnTo>
                    <a:lnTo>
                      <a:pt x="364" y="348"/>
                    </a:lnTo>
                    <a:lnTo>
                      <a:pt x="377" y="346"/>
                    </a:lnTo>
                    <a:lnTo>
                      <a:pt x="389" y="342"/>
                    </a:lnTo>
                    <a:lnTo>
                      <a:pt x="401" y="338"/>
                    </a:lnTo>
                    <a:lnTo>
                      <a:pt x="413" y="335"/>
                    </a:lnTo>
                    <a:lnTo>
                      <a:pt x="425" y="330"/>
                    </a:lnTo>
                    <a:lnTo>
                      <a:pt x="438" y="325"/>
                    </a:lnTo>
                    <a:lnTo>
                      <a:pt x="448" y="320"/>
                    </a:lnTo>
                    <a:lnTo>
                      <a:pt x="458" y="315"/>
                    </a:lnTo>
                    <a:lnTo>
                      <a:pt x="469" y="309"/>
                    </a:lnTo>
                    <a:lnTo>
                      <a:pt x="479" y="303"/>
                    </a:lnTo>
                    <a:lnTo>
                      <a:pt x="487" y="297"/>
                    </a:lnTo>
                    <a:lnTo>
                      <a:pt x="497" y="291"/>
                    </a:lnTo>
                    <a:lnTo>
                      <a:pt x="505" y="284"/>
                    </a:lnTo>
                    <a:lnTo>
                      <a:pt x="512" y="278"/>
                    </a:lnTo>
                    <a:lnTo>
                      <a:pt x="520" y="271"/>
                    </a:lnTo>
                    <a:lnTo>
                      <a:pt x="527" y="262"/>
                    </a:lnTo>
                    <a:lnTo>
                      <a:pt x="533" y="255"/>
                    </a:lnTo>
                    <a:lnTo>
                      <a:pt x="538" y="247"/>
                    </a:lnTo>
                    <a:lnTo>
                      <a:pt x="543" y="239"/>
                    </a:lnTo>
                    <a:lnTo>
                      <a:pt x="548" y="231"/>
                    </a:lnTo>
                    <a:lnTo>
                      <a:pt x="551" y="222"/>
                    </a:lnTo>
                    <a:lnTo>
                      <a:pt x="555" y="214"/>
                    </a:lnTo>
                    <a:lnTo>
                      <a:pt x="557" y="204"/>
                    </a:lnTo>
                    <a:lnTo>
                      <a:pt x="558" y="196"/>
                    </a:lnTo>
                    <a:lnTo>
                      <a:pt x="560" y="187"/>
                    </a:lnTo>
                    <a:lnTo>
                      <a:pt x="561" y="178"/>
                    </a:lnTo>
                    <a:lnTo>
                      <a:pt x="560" y="168"/>
                    </a:lnTo>
                    <a:lnTo>
                      <a:pt x="558" y="159"/>
                    </a:lnTo>
                    <a:lnTo>
                      <a:pt x="557" y="151"/>
                    </a:lnTo>
                    <a:lnTo>
                      <a:pt x="555" y="141"/>
                    </a:lnTo>
                    <a:lnTo>
                      <a:pt x="551" y="133"/>
                    </a:lnTo>
                    <a:lnTo>
                      <a:pt x="548" y="124"/>
                    </a:lnTo>
                    <a:lnTo>
                      <a:pt x="543" y="116"/>
                    </a:lnTo>
                    <a:lnTo>
                      <a:pt x="538" y="109"/>
                    </a:lnTo>
                    <a:lnTo>
                      <a:pt x="533" y="100"/>
                    </a:lnTo>
                    <a:lnTo>
                      <a:pt x="527" y="93"/>
                    </a:lnTo>
                    <a:lnTo>
                      <a:pt x="520" y="86"/>
                    </a:lnTo>
                    <a:lnTo>
                      <a:pt x="512" y="78"/>
                    </a:lnTo>
                    <a:lnTo>
                      <a:pt x="505" y="71"/>
                    </a:lnTo>
                    <a:lnTo>
                      <a:pt x="497" y="64"/>
                    </a:lnTo>
                    <a:lnTo>
                      <a:pt x="487" y="58"/>
                    </a:lnTo>
                    <a:lnTo>
                      <a:pt x="479" y="52"/>
                    </a:lnTo>
                    <a:lnTo>
                      <a:pt x="469" y="46"/>
                    </a:lnTo>
                    <a:lnTo>
                      <a:pt x="458" y="40"/>
                    </a:lnTo>
                    <a:lnTo>
                      <a:pt x="448" y="35"/>
                    </a:lnTo>
                    <a:lnTo>
                      <a:pt x="438" y="30"/>
                    </a:lnTo>
                    <a:lnTo>
                      <a:pt x="425" y="25"/>
                    </a:lnTo>
                    <a:lnTo>
                      <a:pt x="413" y="20"/>
                    </a:lnTo>
                    <a:lnTo>
                      <a:pt x="401" y="17"/>
                    </a:lnTo>
                    <a:lnTo>
                      <a:pt x="389" y="13"/>
                    </a:lnTo>
                    <a:lnTo>
                      <a:pt x="377" y="10"/>
                    </a:lnTo>
                    <a:lnTo>
                      <a:pt x="364" y="7"/>
                    </a:lnTo>
                    <a:lnTo>
                      <a:pt x="350" y="5"/>
                    </a:lnTo>
                    <a:lnTo>
                      <a:pt x="337" y="3"/>
                    </a:lnTo>
                    <a:lnTo>
                      <a:pt x="323" y="1"/>
                    </a:lnTo>
                    <a:lnTo>
                      <a:pt x="309" y="0"/>
                    </a:lnTo>
                    <a:lnTo>
                      <a:pt x="295" y="0"/>
                    </a:lnTo>
                    <a:lnTo>
                      <a:pt x="28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49"/>
              <p:cNvSpPr>
                <a:spLocks/>
              </p:cNvSpPr>
              <p:nvPr/>
            </p:nvSpPr>
            <p:spPr bwMode="auto">
              <a:xfrm>
                <a:off x="4126" y="1883"/>
                <a:ext cx="23" cy="279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50"/>
              <p:cNvSpPr>
                <a:spLocks noChangeShapeType="1"/>
              </p:cNvSpPr>
              <p:nvPr/>
            </p:nvSpPr>
            <p:spPr bwMode="auto">
              <a:xfrm flipV="1">
                <a:off x="4126" y="2117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51"/>
              <p:cNvSpPr>
                <a:spLocks/>
              </p:cNvSpPr>
              <p:nvPr/>
            </p:nvSpPr>
            <p:spPr bwMode="auto">
              <a:xfrm>
                <a:off x="3328" y="1883"/>
                <a:ext cx="821" cy="22"/>
              </a:xfrm>
              <a:custGeom>
                <a:avLst/>
                <a:gdLst>
                  <a:gd name="T0" fmla="*/ 0 w 3180"/>
                  <a:gd name="T1" fmla="*/ 0 h 92"/>
                  <a:gd name="T2" fmla="*/ 0 w 3180"/>
                  <a:gd name="T3" fmla="*/ 0 h 92"/>
                  <a:gd name="T4" fmla="*/ 0 w 3180"/>
                  <a:gd name="T5" fmla="*/ 0 h 92"/>
                  <a:gd name="T6" fmla="*/ 0 w 3180"/>
                  <a:gd name="T7" fmla="*/ 0 h 92"/>
                  <a:gd name="T8" fmla="*/ 0 w 318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0"/>
                  <a:gd name="T16" fmla="*/ 0 h 92"/>
                  <a:gd name="T17" fmla="*/ 3180 w 318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0" h="92">
                    <a:moveTo>
                      <a:pt x="3088" y="92"/>
                    </a:moveTo>
                    <a:lnTo>
                      <a:pt x="0" y="92"/>
                    </a:lnTo>
                    <a:lnTo>
                      <a:pt x="376" y="0"/>
                    </a:lnTo>
                    <a:lnTo>
                      <a:pt x="3180" y="0"/>
                    </a:lnTo>
                    <a:lnTo>
                      <a:pt x="3088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52"/>
              <p:cNvSpPr>
                <a:spLocks noChangeShapeType="1"/>
              </p:cNvSpPr>
              <p:nvPr/>
            </p:nvSpPr>
            <p:spPr bwMode="auto">
              <a:xfrm flipV="1">
                <a:off x="4126" y="1883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53"/>
              <p:cNvSpPr>
                <a:spLocks noChangeArrowheads="1"/>
              </p:cNvSpPr>
              <p:nvPr/>
            </p:nvSpPr>
            <p:spPr bwMode="auto">
              <a:xfrm>
                <a:off x="3328" y="1905"/>
                <a:ext cx="798" cy="257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54"/>
              <p:cNvSpPr>
                <a:spLocks noChangeShapeType="1"/>
              </p:cNvSpPr>
              <p:nvPr/>
            </p:nvSpPr>
            <p:spPr bwMode="auto">
              <a:xfrm>
                <a:off x="3328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55"/>
              <p:cNvSpPr>
                <a:spLocks noChangeShapeType="1"/>
              </p:cNvSpPr>
              <p:nvPr/>
            </p:nvSpPr>
            <p:spPr bwMode="auto">
              <a:xfrm>
                <a:off x="3328" y="2162"/>
                <a:ext cx="798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56"/>
              <p:cNvSpPr>
                <a:spLocks noChangeShapeType="1"/>
              </p:cNvSpPr>
              <p:nvPr/>
            </p:nvSpPr>
            <p:spPr bwMode="auto">
              <a:xfrm flipV="1">
                <a:off x="4126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57"/>
              <p:cNvSpPr>
                <a:spLocks noChangeShapeType="1"/>
              </p:cNvSpPr>
              <p:nvPr/>
            </p:nvSpPr>
            <p:spPr bwMode="auto">
              <a:xfrm flipH="1">
                <a:off x="3328" y="1905"/>
                <a:ext cx="798" cy="0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58"/>
              <p:cNvSpPr>
                <a:spLocks noChangeArrowheads="1"/>
              </p:cNvSpPr>
              <p:nvPr/>
            </p:nvSpPr>
            <p:spPr bwMode="auto">
              <a:xfrm>
                <a:off x="2885" y="1977"/>
                <a:ext cx="25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Organisation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59"/>
              <p:cNvSpPr>
                <a:spLocks/>
              </p:cNvSpPr>
              <p:nvPr/>
            </p:nvSpPr>
            <p:spPr bwMode="auto">
              <a:xfrm>
                <a:off x="4089" y="2284"/>
                <a:ext cx="24" cy="193"/>
              </a:xfrm>
              <a:custGeom>
                <a:avLst/>
                <a:gdLst>
                  <a:gd name="T0" fmla="*/ 0 w 92"/>
                  <a:gd name="T1" fmla="*/ 0 h 803"/>
                  <a:gd name="T2" fmla="*/ 0 w 92"/>
                  <a:gd name="T3" fmla="*/ 0 h 803"/>
                  <a:gd name="T4" fmla="*/ 0 w 92"/>
                  <a:gd name="T5" fmla="*/ 0 h 803"/>
                  <a:gd name="T6" fmla="*/ 0 w 92"/>
                  <a:gd name="T7" fmla="*/ 0 h 803"/>
                  <a:gd name="T8" fmla="*/ 0 w 92"/>
                  <a:gd name="T9" fmla="*/ 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03"/>
                  <a:gd name="T17" fmla="*/ 92 w 92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03">
                    <a:moveTo>
                      <a:pt x="0" y="803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646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60"/>
              <p:cNvSpPr>
                <a:spLocks noChangeShapeType="1"/>
              </p:cNvSpPr>
              <p:nvPr/>
            </p:nvSpPr>
            <p:spPr bwMode="auto">
              <a:xfrm flipV="1">
                <a:off x="4089" y="2440"/>
                <a:ext cx="24" cy="37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61"/>
              <p:cNvSpPr>
                <a:spLocks/>
              </p:cNvSpPr>
              <p:nvPr/>
            </p:nvSpPr>
            <p:spPr bwMode="auto">
              <a:xfrm>
                <a:off x="3537" y="2284"/>
                <a:ext cx="576" cy="22"/>
              </a:xfrm>
              <a:custGeom>
                <a:avLst/>
                <a:gdLst>
                  <a:gd name="T0" fmla="*/ 0 w 2232"/>
                  <a:gd name="T1" fmla="*/ 0 h 92"/>
                  <a:gd name="T2" fmla="*/ 0 w 2232"/>
                  <a:gd name="T3" fmla="*/ 0 h 92"/>
                  <a:gd name="T4" fmla="*/ 0 w 2232"/>
                  <a:gd name="T5" fmla="*/ 0 h 92"/>
                  <a:gd name="T6" fmla="*/ 0 w 2232"/>
                  <a:gd name="T7" fmla="*/ 0 h 92"/>
                  <a:gd name="T8" fmla="*/ 0 w 223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2"/>
                  <a:gd name="T16" fmla="*/ 0 h 92"/>
                  <a:gd name="T17" fmla="*/ 2232 w 223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2" h="92">
                    <a:moveTo>
                      <a:pt x="2140" y="92"/>
                    </a:moveTo>
                    <a:lnTo>
                      <a:pt x="0" y="92"/>
                    </a:lnTo>
                    <a:lnTo>
                      <a:pt x="289" y="0"/>
                    </a:lnTo>
                    <a:lnTo>
                      <a:pt x="2232" y="0"/>
                    </a:lnTo>
                    <a:lnTo>
                      <a:pt x="2140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62"/>
              <p:cNvSpPr>
                <a:spLocks noChangeShapeType="1"/>
              </p:cNvSpPr>
              <p:nvPr/>
            </p:nvSpPr>
            <p:spPr bwMode="auto">
              <a:xfrm flipV="1">
                <a:off x="4089" y="2284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63"/>
              <p:cNvSpPr>
                <a:spLocks noChangeArrowheads="1"/>
              </p:cNvSpPr>
              <p:nvPr/>
            </p:nvSpPr>
            <p:spPr bwMode="auto">
              <a:xfrm>
                <a:off x="3537" y="2306"/>
                <a:ext cx="552" cy="171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64"/>
              <p:cNvSpPr>
                <a:spLocks noChangeShapeType="1"/>
              </p:cNvSpPr>
              <p:nvPr/>
            </p:nvSpPr>
            <p:spPr bwMode="auto">
              <a:xfrm>
                <a:off x="3537" y="2306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65"/>
              <p:cNvSpPr>
                <a:spLocks noChangeShapeType="1"/>
              </p:cNvSpPr>
              <p:nvPr/>
            </p:nvSpPr>
            <p:spPr bwMode="auto">
              <a:xfrm>
                <a:off x="3537" y="2477"/>
                <a:ext cx="552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66"/>
              <p:cNvSpPr>
                <a:spLocks noChangeShapeType="1"/>
              </p:cNvSpPr>
              <p:nvPr/>
            </p:nvSpPr>
            <p:spPr bwMode="auto">
              <a:xfrm flipV="1">
                <a:off x="4089" y="2306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67"/>
              <p:cNvSpPr>
                <a:spLocks noChangeShapeType="1"/>
              </p:cNvSpPr>
              <p:nvPr/>
            </p:nvSpPr>
            <p:spPr bwMode="auto">
              <a:xfrm flipH="1">
                <a:off x="3537" y="2306"/>
                <a:ext cx="552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68"/>
              <p:cNvSpPr>
                <a:spLocks noChangeArrowheads="1"/>
              </p:cNvSpPr>
              <p:nvPr/>
            </p:nvSpPr>
            <p:spPr bwMode="auto">
              <a:xfrm>
                <a:off x="3312" y="2330"/>
                <a:ext cx="14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Service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69"/>
              <p:cNvSpPr>
                <a:spLocks/>
              </p:cNvSpPr>
              <p:nvPr/>
            </p:nvSpPr>
            <p:spPr bwMode="auto">
              <a:xfrm>
                <a:off x="3284" y="1511"/>
                <a:ext cx="24" cy="280"/>
              </a:xfrm>
              <a:custGeom>
                <a:avLst/>
                <a:gdLst>
                  <a:gd name="T0" fmla="*/ 0 w 92"/>
                  <a:gd name="T1" fmla="*/ 0 h 1164"/>
                  <a:gd name="T2" fmla="*/ 0 w 92"/>
                  <a:gd name="T3" fmla="*/ 0 h 1164"/>
                  <a:gd name="T4" fmla="*/ 0 w 92"/>
                  <a:gd name="T5" fmla="*/ 0 h 1164"/>
                  <a:gd name="T6" fmla="*/ 0 w 92"/>
                  <a:gd name="T7" fmla="*/ 0 h 1164"/>
                  <a:gd name="T8" fmla="*/ 0 w 92"/>
                  <a:gd name="T9" fmla="*/ 0 h 1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4"/>
                  <a:gd name="T17" fmla="*/ 92 w 92"/>
                  <a:gd name="T18" fmla="*/ 1164 h 1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4">
                    <a:moveTo>
                      <a:pt x="0" y="1164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4"/>
                    </a:lnTo>
                    <a:lnTo>
                      <a:pt x="0" y="1164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70"/>
              <p:cNvSpPr>
                <a:spLocks noChangeShapeType="1"/>
              </p:cNvSpPr>
              <p:nvPr/>
            </p:nvSpPr>
            <p:spPr bwMode="auto">
              <a:xfrm flipV="1">
                <a:off x="3284" y="1745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9D9D9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71"/>
              <p:cNvSpPr>
                <a:spLocks/>
              </p:cNvSpPr>
              <p:nvPr/>
            </p:nvSpPr>
            <p:spPr bwMode="auto">
              <a:xfrm>
                <a:off x="2090" y="1511"/>
                <a:ext cx="1218" cy="22"/>
              </a:xfrm>
              <a:custGeom>
                <a:avLst/>
                <a:gdLst>
                  <a:gd name="T0" fmla="*/ 0 w 4720"/>
                  <a:gd name="T1" fmla="*/ 0 h 92"/>
                  <a:gd name="T2" fmla="*/ 0 w 4720"/>
                  <a:gd name="T3" fmla="*/ 0 h 92"/>
                  <a:gd name="T4" fmla="*/ 0 w 4720"/>
                  <a:gd name="T5" fmla="*/ 0 h 92"/>
                  <a:gd name="T6" fmla="*/ 0 w 4720"/>
                  <a:gd name="T7" fmla="*/ 0 h 92"/>
                  <a:gd name="T8" fmla="*/ 0 w 472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0"/>
                  <a:gd name="T16" fmla="*/ 0 h 92"/>
                  <a:gd name="T17" fmla="*/ 4720 w 472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0" h="92">
                    <a:moveTo>
                      <a:pt x="4628" y="92"/>
                    </a:moveTo>
                    <a:lnTo>
                      <a:pt x="0" y="92"/>
                    </a:lnTo>
                    <a:lnTo>
                      <a:pt x="519" y="0"/>
                    </a:lnTo>
                    <a:lnTo>
                      <a:pt x="4720" y="0"/>
                    </a:lnTo>
                    <a:lnTo>
                      <a:pt x="4628" y="92"/>
                    </a:lnTo>
                    <a:close/>
                  </a:path>
                </a:pathLst>
              </a:custGeom>
              <a:solidFill>
                <a:srgbClr val="6A6A6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72"/>
              <p:cNvSpPr>
                <a:spLocks noChangeShapeType="1"/>
              </p:cNvSpPr>
              <p:nvPr/>
            </p:nvSpPr>
            <p:spPr bwMode="auto">
              <a:xfrm flipV="1">
                <a:off x="3284" y="151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6A6A6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Rectangle 73"/>
              <p:cNvSpPr>
                <a:spLocks noChangeArrowheads="1"/>
              </p:cNvSpPr>
              <p:nvPr/>
            </p:nvSpPr>
            <p:spPr bwMode="auto">
              <a:xfrm>
                <a:off x="2090" y="1533"/>
                <a:ext cx="1194" cy="258"/>
              </a:xfrm>
              <a:prstGeom prst="rect">
                <a:avLst/>
              </a:prstGeom>
              <a:solidFill>
                <a:srgbClr val="8888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74"/>
              <p:cNvSpPr>
                <a:spLocks noChangeShapeType="1"/>
              </p:cNvSpPr>
              <p:nvPr/>
            </p:nvSpPr>
            <p:spPr bwMode="auto">
              <a:xfrm>
                <a:off x="2090" y="1533"/>
                <a:ext cx="1" cy="258"/>
              </a:xfrm>
              <a:prstGeom prst="line">
                <a:avLst/>
              </a:prstGeom>
              <a:noFill/>
              <a:ln w="4763">
                <a:solidFill>
                  <a:srgbClr val="959595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75"/>
              <p:cNvSpPr>
                <a:spLocks noChangeShapeType="1"/>
              </p:cNvSpPr>
              <p:nvPr/>
            </p:nvSpPr>
            <p:spPr bwMode="auto">
              <a:xfrm>
                <a:off x="2090" y="1791"/>
                <a:ext cx="1194" cy="1"/>
              </a:xfrm>
              <a:prstGeom prst="line">
                <a:avLst/>
              </a:prstGeom>
              <a:noFill/>
              <a:ln w="4763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76"/>
              <p:cNvSpPr>
                <a:spLocks noChangeShapeType="1"/>
              </p:cNvSpPr>
              <p:nvPr/>
            </p:nvSpPr>
            <p:spPr bwMode="auto">
              <a:xfrm flipV="1">
                <a:off x="3284" y="1533"/>
                <a:ext cx="1" cy="258"/>
              </a:xfrm>
              <a:prstGeom prst="line">
                <a:avLst/>
              </a:prstGeom>
              <a:noFill/>
              <a:ln w="4763">
                <a:solidFill>
                  <a:srgbClr val="A3A3A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77"/>
              <p:cNvSpPr>
                <a:spLocks noChangeShapeType="1"/>
              </p:cNvSpPr>
              <p:nvPr/>
            </p:nvSpPr>
            <p:spPr bwMode="auto">
              <a:xfrm flipH="1">
                <a:off x="2090" y="1533"/>
                <a:ext cx="1194" cy="1"/>
              </a:xfrm>
              <a:prstGeom prst="line">
                <a:avLst/>
              </a:prstGeom>
              <a:noFill/>
              <a:ln w="4763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78"/>
              <p:cNvSpPr>
                <a:spLocks noChangeArrowheads="1"/>
              </p:cNvSpPr>
              <p:nvPr/>
            </p:nvSpPr>
            <p:spPr bwMode="auto">
              <a:xfrm>
                <a:off x="2164" y="1606"/>
                <a:ext cx="163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 err="1">
                    <a:solidFill>
                      <a:srgbClr val="000000"/>
                    </a:solidFill>
                    <a:latin typeface="Bookman Old Style" charset="0"/>
                  </a:rPr>
                  <a:t>Funding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80"/>
              <p:cNvSpPr>
                <a:spLocks/>
              </p:cNvSpPr>
              <p:nvPr/>
            </p:nvSpPr>
            <p:spPr bwMode="auto">
              <a:xfrm>
                <a:off x="2509" y="1791"/>
                <a:ext cx="178" cy="172"/>
              </a:xfrm>
              <a:custGeom>
                <a:avLst/>
                <a:gdLst>
                  <a:gd name="T0" fmla="*/ 0 w 690"/>
                  <a:gd name="T1" fmla="*/ 0 h 711"/>
                  <a:gd name="T2" fmla="*/ 0 w 690"/>
                  <a:gd name="T3" fmla="*/ 0 h 711"/>
                  <a:gd name="T4" fmla="*/ 0 w 690"/>
                  <a:gd name="T5" fmla="*/ 0 h 711"/>
                  <a:gd name="T6" fmla="*/ 0 w 690"/>
                  <a:gd name="T7" fmla="*/ 0 h 7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0"/>
                  <a:gd name="T13" fmla="*/ 0 h 711"/>
                  <a:gd name="T14" fmla="*/ 690 w 690"/>
                  <a:gd name="T15" fmla="*/ 711 h 7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0" h="711">
                    <a:moveTo>
                      <a:pt x="690" y="0"/>
                    </a:moveTo>
                    <a:lnTo>
                      <a:pt x="690" y="354"/>
                    </a:lnTo>
                    <a:lnTo>
                      <a:pt x="0" y="354"/>
                    </a:lnTo>
                    <a:lnTo>
                      <a:pt x="0" y="711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81"/>
              <p:cNvSpPr>
                <a:spLocks/>
              </p:cNvSpPr>
              <p:nvPr/>
            </p:nvSpPr>
            <p:spPr bwMode="auto">
              <a:xfrm>
                <a:off x="2831" y="2034"/>
                <a:ext cx="497" cy="58"/>
              </a:xfrm>
              <a:custGeom>
                <a:avLst/>
                <a:gdLst>
                  <a:gd name="T0" fmla="*/ 0 w 1924"/>
                  <a:gd name="T1" fmla="*/ 0 h 239"/>
                  <a:gd name="T2" fmla="*/ 0 w 1924"/>
                  <a:gd name="T3" fmla="*/ 0 h 239"/>
                  <a:gd name="T4" fmla="*/ 0 w 1924"/>
                  <a:gd name="T5" fmla="*/ 0 h 239"/>
                  <a:gd name="T6" fmla="*/ 0 w 1924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4"/>
                  <a:gd name="T13" fmla="*/ 0 h 239"/>
                  <a:gd name="T14" fmla="*/ 1924 w 1924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4" h="239">
                    <a:moveTo>
                      <a:pt x="0" y="239"/>
                    </a:moveTo>
                    <a:lnTo>
                      <a:pt x="961" y="239"/>
                    </a:lnTo>
                    <a:lnTo>
                      <a:pt x="961" y="0"/>
                    </a:lnTo>
                    <a:lnTo>
                      <a:pt x="192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82"/>
              <p:cNvSpPr>
                <a:spLocks/>
              </p:cNvSpPr>
              <p:nvPr/>
            </p:nvSpPr>
            <p:spPr bwMode="auto">
              <a:xfrm>
                <a:off x="4126" y="2034"/>
                <a:ext cx="129" cy="1032"/>
              </a:xfrm>
              <a:custGeom>
                <a:avLst/>
                <a:gdLst>
                  <a:gd name="T0" fmla="*/ 0 w 502"/>
                  <a:gd name="T1" fmla="*/ 0 h 4284"/>
                  <a:gd name="T2" fmla="*/ 0 w 502"/>
                  <a:gd name="T3" fmla="*/ 0 h 4284"/>
                  <a:gd name="T4" fmla="*/ 0 w 502"/>
                  <a:gd name="T5" fmla="*/ 0 h 4284"/>
                  <a:gd name="T6" fmla="*/ 0 60000 65536"/>
                  <a:gd name="T7" fmla="*/ 0 60000 65536"/>
                  <a:gd name="T8" fmla="*/ 0 60000 65536"/>
                  <a:gd name="T9" fmla="*/ 0 w 502"/>
                  <a:gd name="T10" fmla="*/ 0 h 4284"/>
                  <a:gd name="T11" fmla="*/ 502 w 502"/>
                  <a:gd name="T12" fmla="*/ 4284 h 4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2" h="4284">
                    <a:moveTo>
                      <a:pt x="502" y="4284"/>
                    </a:moveTo>
                    <a:lnTo>
                      <a:pt x="50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83"/>
              <p:cNvSpPr>
                <a:spLocks/>
              </p:cNvSpPr>
              <p:nvPr/>
            </p:nvSpPr>
            <p:spPr bwMode="auto">
              <a:xfrm>
                <a:off x="4089" y="2392"/>
                <a:ext cx="166" cy="674"/>
              </a:xfrm>
              <a:custGeom>
                <a:avLst/>
                <a:gdLst>
                  <a:gd name="T0" fmla="*/ 0 w 641"/>
                  <a:gd name="T1" fmla="*/ 0 h 2797"/>
                  <a:gd name="T2" fmla="*/ 0 w 641"/>
                  <a:gd name="T3" fmla="*/ 0 h 2797"/>
                  <a:gd name="T4" fmla="*/ 0 w 641"/>
                  <a:gd name="T5" fmla="*/ 0 h 2797"/>
                  <a:gd name="T6" fmla="*/ 0 60000 65536"/>
                  <a:gd name="T7" fmla="*/ 0 60000 65536"/>
                  <a:gd name="T8" fmla="*/ 0 60000 65536"/>
                  <a:gd name="T9" fmla="*/ 0 w 641"/>
                  <a:gd name="T10" fmla="*/ 0 h 2797"/>
                  <a:gd name="T11" fmla="*/ 641 w 641"/>
                  <a:gd name="T12" fmla="*/ 2797 h 27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1" h="2797">
                    <a:moveTo>
                      <a:pt x="641" y="2797"/>
                    </a:moveTo>
                    <a:lnTo>
                      <a:pt x="64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84"/>
              <p:cNvSpPr>
                <a:spLocks/>
              </p:cNvSpPr>
              <p:nvPr/>
            </p:nvSpPr>
            <p:spPr bwMode="auto">
              <a:xfrm>
                <a:off x="4111" y="2678"/>
                <a:ext cx="144" cy="388"/>
              </a:xfrm>
              <a:custGeom>
                <a:avLst/>
                <a:gdLst>
                  <a:gd name="T0" fmla="*/ 0 w 559"/>
                  <a:gd name="T1" fmla="*/ 0 h 1608"/>
                  <a:gd name="T2" fmla="*/ 0 w 559"/>
                  <a:gd name="T3" fmla="*/ 0 h 1608"/>
                  <a:gd name="T4" fmla="*/ 0 w 559"/>
                  <a:gd name="T5" fmla="*/ 0 h 1608"/>
                  <a:gd name="T6" fmla="*/ 0 60000 65536"/>
                  <a:gd name="T7" fmla="*/ 0 60000 65536"/>
                  <a:gd name="T8" fmla="*/ 0 60000 65536"/>
                  <a:gd name="T9" fmla="*/ 0 w 559"/>
                  <a:gd name="T10" fmla="*/ 0 h 1608"/>
                  <a:gd name="T11" fmla="*/ 559 w 559"/>
                  <a:gd name="T12" fmla="*/ 1608 h 16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" h="1608">
                    <a:moveTo>
                      <a:pt x="559" y="1608"/>
                    </a:moveTo>
                    <a:lnTo>
                      <a:pt x="55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85"/>
              <p:cNvSpPr>
                <a:spLocks/>
              </p:cNvSpPr>
              <p:nvPr/>
            </p:nvSpPr>
            <p:spPr bwMode="auto">
              <a:xfrm>
                <a:off x="2892" y="3281"/>
                <a:ext cx="1366" cy="169"/>
              </a:xfrm>
              <a:custGeom>
                <a:avLst/>
                <a:gdLst>
                  <a:gd name="T0" fmla="*/ 0 w 5290"/>
                  <a:gd name="T1" fmla="*/ 0 h 538"/>
                  <a:gd name="T2" fmla="*/ 0 w 5290"/>
                  <a:gd name="T3" fmla="*/ 0 h 538"/>
                  <a:gd name="T4" fmla="*/ 0 w 5290"/>
                  <a:gd name="T5" fmla="*/ 0 h 538"/>
                  <a:gd name="T6" fmla="*/ 0 60000 65536"/>
                  <a:gd name="T7" fmla="*/ 0 60000 65536"/>
                  <a:gd name="T8" fmla="*/ 0 60000 65536"/>
                  <a:gd name="T9" fmla="*/ 0 w 5290"/>
                  <a:gd name="T10" fmla="*/ 0 h 538"/>
                  <a:gd name="T11" fmla="*/ 5290 w 5290"/>
                  <a:gd name="T12" fmla="*/ 538 h 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90" h="538">
                    <a:moveTo>
                      <a:pt x="5290" y="0"/>
                    </a:moveTo>
                    <a:lnTo>
                      <a:pt x="5290" y="538"/>
                    </a:lnTo>
                    <a:lnTo>
                      <a:pt x="0" y="538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86"/>
              <p:cNvSpPr>
                <a:spLocks/>
              </p:cNvSpPr>
              <p:nvPr/>
            </p:nvSpPr>
            <p:spPr bwMode="auto">
              <a:xfrm>
                <a:off x="1573" y="1662"/>
                <a:ext cx="517" cy="273"/>
              </a:xfrm>
              <a:custGeom>
                <a:avLst/>
                <a:gdLst>
                  <a:gd name="T0" fmla="*/ 0 w 2000"/>
                  <a:gd name="T1" fmla="*/ 0 h 1129"/>
                  <a:gd name="T2" fmla="*/ 0 w 2000"/>
                  <a:gd name="T3" fmla="*/ 0 h 1129"/>
                  <a:gd name="T4" fmla="*/ 0 w 2000"/>
                  <a:gd name="T5" fmla="*/ 0 h 1129"/>
                  <a:gd name="T6" fmla="*/ 0 60000 65536"/>
                  <a:gd name="T7" fmla="*/ 0 60000 65536"/>
                  <a:gd name="T8" fmla="*/ 0 60000 65536"/>
                  <a:gd name="T9" fmla="*/ 0 w 2000"/>
                  <a:gd name="T10" fmla="*/ 0 h 1129"/>
                  <a:gd name="T11" fmla="*/ 2000 w 2000"/>
                  <a:gd name="T12" fmla="*/ 1129 h 1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" h="1129">
                    <a:moveTo>
                      <a:pt x="0" y="1129"/>
                    </a:moveTo>
                    <a:lnTo>
                      <a:pt x="0" y="0"/>
                    </a:lnTo>
                    <a:lnTo>
                      <a:pt x="200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87"/>
              <p:cNvSpPr>
                <a:spLocks/>
              </p:cNvSpPr>
              <p:nvPr/>
            </p:nvSpPr>
            <p:spPr bwMode="auto">
              <a:xfrm>
                <a:off x="3284" y="1662"/>
                <a:ext cx="443" cy="243"/>
              </a:xfrm>
              <a:custGeom>
                <a:avLst/>
                <a:gdLst>
                  <a:gd name="T0" fmla="*/ 0 w 1712"/>
                  <a:gd name="T1" fmla="*/ 0 h 1008"/>
                  <a:gd name="T2" fmla="*/ 0 w 1712"/>
                  <a:gd name="T3" fmla="*/ 0 h 1008"/>
                  <a:gd name="T4" fmla="*/ 0 w 1712"/>
                  <a:gd name="T5" fmla="*/ 0 h 1008"/>
                  <a:gd name="T6" fmla="*/ 0 60000 65536"/>
                  <a:gd name="T7" fmla="*/ 0 60000 65536"/>
                  <a:gd name="T8" fmla="*/ 0 60000 65536"/>
                  <a:gd name="T9" fmla="*/ 0 w 1712"/>
                  <a:gd name="T10" fmla="*/ 0 h 1008"/>
                  <a:gd name="T11" fmla="*/ 1712 w 1712"/>
                  <a:gd name="T12" fmla="*/ 1008 h 10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" h="1008">
                    <a:moveTo>
                      <a:pt x="0" y="0"/>
                    </a:moveTo>
                    <a:lnTo>
                      <a:pt x="1712" y="0"/>
                    </a:lnTo>
                    <a:lnTo>
                      <a:pt x="1712" y="1008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88"/>
              <p:cNvSpPr>
                <a:spLocks/>
              </p:cNvSpPr>
              <p:nvPr/>
            </p:nvSpPr>
            <p:spPr bwMode="auto">
              <a:xfrm>
                <a:off x="2043" y="1662"/>
                <a:ext cx="205" cy="1275"/>
              </a:xfrm>
              <a:custGeom>
                <a:avLst/>
                <a:gdLst>
                  <a:gd name="T0" fmla="*/ 0 w 794"/>
                  <a:gd name="T1" fmla="*/ 0 h 5287"/>
                  <a:gd name="T2" fmla="*/ 0 w 794"/>
                  <a:gd name="T3" fmla="*/ 0 h 5287"/>
                  <a:gd name="T4" fmla="*/ 0 w 794"/>
                  <a:gd name="T5" fmla="*/ 0 h 5287"/>
                  <a:gd name="T6" fmla="*/ 0 w 794"/>
                  <a:gd name="T7" fmla="*/ 0 h 5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5287"/>
                  <a:gd name="T14" fmla="*/ 794 w 794"/>
                  <a:gd name="T15" fmla="*/ 5287 h 5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5287">
                    <a:moveTo>
                      <a:pt x="794" y="5287"/>
                    </a:moveTo>
                    <a:lnTo>
                      <a:pt x="0" y="5287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89"/>
              <p:cNvSpPr>
                <a:spLocks/>
              </p:cNvSpPr>
              <p:nvPr/>
            </p:nvSpPr>
            <p:spPr bwMode="auto">
              <a:xfrm>
                <a:off x="2043" y="1662"/>
                <a:ext cx="205" cy="1533"/>
              </a:xfrm>
              <a:custGeom>
                <a:avLst/>
                <a:gdLst>
                  <a:gd name="T0" fmla="*/ 0 w 794"/>
                  <a:gd name="T1" fmla="*/ 0 h 6360"/>
                  <a:gd name="T2" fmla="*/ 0 w 794"/>
                  <a:gd name="T3" fmla="*/ 0 h 6360"/>
                  <a:gd name="T4" fmla="*/ 0 w 794"/>
                  <a:gd name="T5" fmla="*/ 0 h 6360"/>
                  <a:gd name="T6" fmla="*/ 0 w 794"/>
                  <a:gd name="T7" fmla="*/ 0 h 6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6360"/>
                  <a:gd name="T14" fmla="*/ 794 w 794"/>
                  <a:gd name="T15" fmla="*/ 6360 h 6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6360">
                    <a:moveTo>
                      <a:pt x="794" y="6360"/>
                    </a:moveTo>
                    <a:lnTo>
                      <a:pt x="0" y="6360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90"/>
              <p:cNvSpPr>
                <a:spLocks/>
              </p:cNvSpPr>
              <p:nvPr/>
            </p:nvSpPr>
            <p:spPr bwMode="auto">
              <a:xfrm>
                <a:off x="2043" y="1662"/>
                <a:ext cx="205" cy="1776"/>
              </a:xfrm>
              <a:custGeom>
                <a:avLst/>
                <a:gdLst>
                  <a:gd name="T0" fmla="*/ 0 w 794"/>
                  <a:gd name="T1" fmla="*/ 0 h 7369"/>
                  <a:gd name="T2" fmla="*/ 0 w 794"/>
                  <a:gd name="T3" fmla="*/ 0 h 7369"/>
                  <a:gd name="T4" fmla="*/ 0 w 794"/>
                  <a:gd name="T5" fmla="*/ 0 h 7369"/>
                  <a:gd name="T6" fmla="*/ 0 w 794"/>
                  <a:gd name="T7" fmla="*/ 0 h 7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7369"/>
                  <a:gd name="T14" fmla="*/ 794 w 794"/>
                  <a:gd name="T15" fmla="*/ 7369 h 7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7369">
                    <a:moveTo>
                      <a:pt x="794" y="7369"/>
                    </a:moveTo>
                    <a:lnTo>
                      <a:pt x="0" y="7369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91"/>
              <p:cNvSpPr>
                <a:spLocks/>
              </p:cNvSpPr>
              <p:nvPr/>
            </p:nvSpPr>
            <p:spPr bwMode="auto">
              <a:xfrm>
                <a:off x="3077" y="2034"/>
                <a:ext cx="251" cy="501"/>
              </a:xfrm>
              <a:custGeom>
                <a:avLst/>
                <a:gdLst>
                  <a:gd name="T0" fmla="*/ 0 w 974"/>
                  <a:gd name="T1" fmla="*/ 0 h 2082"/>
                  <a:gd name="T2" fmla="*/ 0 w 974"/>
                  <a:gd name="T3" fmla="*/ 0 h 2082"/>
                  <a:gd name="T4" fmla="*/ 0 w 974"/>
                  <a:gd name="T5" fmla="*/ 0 h 2082"/>
                  <a:gd name="T6" fmla="*/ 0 w 974"/>
                  <a:gd name="T7" fmla="*/ 0 h 20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4"/>
                  <a:gd name="T13" fmla="*/ 0 h 2082"/>
                  <a:gd name="T14" fmla="*/ 974 w 974"/>
                  <a:gd name="T15" fmla="*/ 2082 h 20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4" h="2082">
                    <a:moveTo>
                      <a:pt x="974" y="0"/>
                    </a:moveTo>
                    <a:lnTo>
                      <a:pt x="488" y="0"/>
                    </a:lnTo>
                    <a:lnTo>
                      <a:pt x="488" y="2082"/>
                    </a:lnTo>
                    <a:lnTo>
                      <a:pt x="0" y="2082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Line 92"/>
              <p:cNvSpPr>
                <a:spLocks noChangeShapeType="1"/>
              </p:cNvSpPr>
              <p:nvPr/>
            </p:nvSpPr>
            <p:spPr bwMode="auto">
              <a:xfrm flipV="1">
                <a:off x="2616" y="2220"/>
                <a:ext cx="1" cy="17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93"/>
              <p:cNvSpPr>
                <a:spLocks/>
              </p:cNvSpPr>
              <p:nvPr/>
            </p:nvSpPr>
            <p:spPr bwMode="auto">
              <a:xfrm>
                <a:off x="1809" y="2063"/>
                <a:ext cx="117" cy="358"/>
              </a:xfrm>
              <a:custGeom>
                <a:avLst/>
                <a:gdLst>
                  <a:gd name="T0" fmla="*/ 0 w 458"/>
                  <a:gd name="T1" fmla="*/ 0 h 1485"/>
                  <a:gd name="T2" fmla="*/ 0 w 458"/>
                  <a:gd name="T3" fmla="*/ 0 h 1485"/>
                  <a:gd name="T4" fmla="*/ 0 w 458"/>
                  <a:gd name="T5" fmla="*/ 0 h 1485"/>
                  <a:gd name="T6" fmla="*/ 0 w 458"/>
                  <a:gd name="T7" fmla="*/ 0 h 1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485"/>
                  <a:gd name="T14" fmla="*/ 458 w 458"/>
                  <a:gd name="T15" fmla="*/ 1485 h 1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485">
                    <a:moveTo>
                      <a:pt x="277" y="0"/>
                    </a:moveTo>
                    <a:lnTo>
                      <a:pt x="458" y="0"/>
                    </a:lnTo>
                    <a:lnTo>
                      <a:pt x="458" y="1485"/>
                    </a:lnTo>
                    <a:lnTo>
                      <a:pt x="0" y="1485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94"/>
              <p:cNvSpPr>
                <a:spLocks/>
              </p:cNvSpPr>
              <p:nvPr/>
            </p:nvSpPr>
            <p:spPr bwMode="auto">
              <a:xfrm>
                <a:off x="2687" y="1489"/>
                <a:ext cx="1568" cy="1577"/>
              </a:xfrm>
              <a:custGeom>
                <a:avLst/>
                <a:gdLst>
                  <a:gd name="T0" fmla="*/ 0 w 6072"/>
                  <a:gd name="T1" fmla="*/ 0 h 6543"/>
                  <a:gd name="T2" fmla="*/ 0 w 6072"/>
                  <a:gd name="T3" fmla="*/ 0 h 6543"/>
                  <a:gd name="T4" fmla="*/ 0 w 6072"/>
                  <a:gd name="T5" fmla="*/ 0 h 6543"/>
                  <a:gd name="T6" fmla="*/ 0 w 6072"/>
                  <a:gd name="T7" fmla="*/ 0 h 6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72"/>
                  <a:gd name="T13" fmla="*/ 0 h 6543"/>
                  <a:gd name="T14" fmla="*/ 6072 w 6072"/>
                  <a:gd name="T15" fmla="*/ 6543 h 6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72" h="6543">
                    <a:moveTo>
                      <a:pt x="6072" y="6543"/>
                    </a:moveTo>
                    <a:lnTo>
                      <a:pt x="6072" y="0"/>
                    </a:lnTo>
                    <a:lnTo>
                      <a:pt x="0" y="0"/>
                    </a:lnTo>
                    <a:lnTo>
                      <a:pt x="0" y="181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95"/>
              <p:cNvSpPr>
                <a:spLocks/>
              </p:cNvSpPr>
              <p:nvPr/>
            </p:nvSpPr>
            <p:spPr bwMode="auto">
              <a:xfrm>
                <a:off x="2892" y="2828"/>
                <a:ext cx="24" cy="195"/>
              </a:xfrm>
              <a:custGeom>
                <a:avLst/>
                <a:gdLst>
                  <a:gd name="T0" fmla="*/ 0 w 91"/>
                  <a:gd name="T1" fmla="*/ 0 h 805"/>
                  <a:gd name="T2" fmla="*/ 0 w 91"/>
                  <a:gd name="T3" fmla="*/ 0 h 805"/>
                  <a:gd name="T4" fmla="*/ 0 w 91"/>
                  <a:gd name="T5" fmla="*/ 0 h 805"/>
                  <a:gd name="T6" fmla="*/ 0 w 91"/>
                  <a:gd name="T7" fmla="*/ 0 h 805"/>
                  <a:gd name="T8" fmla="*/ 0 w 9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05"/>
                  <a:gd name="T17" fmla="*/ 91 w 91"/>
                  <a:gd name="T18" fmla="*/ 805 h 8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05">
                    <a:moveTo>
                      <a:pt x="0" y="805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647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Line 96"/>
              <p:cNvSpPr>
                <a:spLocks noChangeShapeType="1"/>
              </p:cNvSpPr>
              <p:nvPr/>
            </p:nvSpPr>
            <p:spPr bwMode="auto">
              <a:xfrm flipV="1">
                <a:off x="2892" y="2985"/>
                <a:ext cx="24" cy="38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97"/>
              <p:cNvSpPr>
                <a:spLocks/>
              </p:cNvSpPr>
              <p:nvPr/>
            </p:nvSpPr>
            <p:spPr bwMode="auto">
              <a:xfrm>
                <a:off x="2248" y="2828"/>
                <a:ext cx="668" cy="23"/>
              </a:xfrm>
              <a:custGeom>
                <a:avLst/>
                <a:gdLst>
                  <a:gd name="T0" fmla="*/ 0 w 2587"/>
                  <a:gd name="T1" fmla="*/ 0 h 92"/>
                  <a:gd name="T2" fmla="*/ 0 w 2587"/>
                  <a:gd name="T3" fmla="*/ 0 h 92"/>
                  <a:gd name="T4" fmla="*/ 0 w 2587"/>
                  <a:gd name="T5" fmla="*/ 0 h 92"/>
                  <a:gd name="T6" fmla="*/ 0 w 2587"/>
                  <a:gd name="T7" fmla="*/ 0 h 92"/>
                  <a:gd name="T8" fmla="*/ 0 w 258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2"/>
                  <a:gd name="T17" fmla="*/ 2587 w 258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2">
                    <a:moveTo>
                      <a:pt x="2496" y="92"/>
                    </a:moveTo>
                    <a:lnTo>
                      <a:pt x="0" y="92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2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98"/>
              <p:cNvSpPr>
                <a:spLocks noChangeShapeType="1"/>
              </p:cNvSpPr>
              <p:nvPr/>
            </p:nvSpPr>
            <p:spPr bwMode="auto">
              <a:xfrm flipV="1">
                <a:off x="2892" y="2828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99"/>
              <p:cNvSpPr>
                <a:spLocks noChangeArrowheads="1"/>
              </p:cNvSpPr>
              <p:nvPr/>
            </p:nvSpPr>
            <p:spPr bwMode="auto">
              <a:xfrm>
                <a:off x="2248" y="2851"/>
                <a:ext cx="644" cy="172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Line 100"/>
              <p:cNvSpPr>
                <a:spLocks noChangeShapeType="1"/>
              </p:cNvSpPr>
              <p:nvPr/>
            </p:nvSpPr>
            <p:spPr bwMode="auto">
              <a:xfrm>
                <a:off x="2248" y="2851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Line 101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644" cy="0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102"/>
              <p:cNvSpPr>
                <a:spLocks noChangeShapeType="1"/>
              </p:cNvSpPr>
              <p:nvPr/>
            </p:nvSpPr>
            <p:spPr bwMode="auto">
              <a:xfrm flipV="1">
                <a:off x="2892" y="2851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103"/>
              <p:cNvSpPr>
                <a:spLocks noChangeShapeType="1"/>
              </p:cNvSpPr>
              <p:nvPr/>
            </p:nvSpPr>
            <p:spPr bwMode="auto">
              <a:xfrm flipH="1">
                <a:off x="2248" y="2851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104"/>
              <p:cNvSpPr>
                <a:spLocks noChangeArrowheads="1"/>
              </p:cNvSpPr>
              <p:nvPr/>
            </p:nvSpPr>
            <p:spPr bwMode="auto">
              <a:xfrm>
                <a:off x="2141" y="2876"/>
                <a:ext cx="13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Patent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05"/>
              <p:cNvSpPr>
                <a:spLocks/>
              </p:cNvSpPr>
              <p:nvPr/>
            </p:nvSpPr>
            <p:spPr bwMode="auto">
              <a:xfrm>
                <a:off x="1809" y="2284"/>
                <a:ext cx="23" cy="251"/>
              </a:xfrm>
              <a:custGeom>
                <a:avLst/>
                <a:gdLst>
                  <a:gd name="T0" fmla="*/ 0 w 92"/>
                  <a:gd name="T1" fmla="*/ 0 h 1040"/>
                  <a:gd name="T2" fmla="*/ 0 w 92"/>
                  <a:gd name="T3" fmla="*/ 0 h 1040"/>
                  <a:gd name="T4" fmla="*/ 0 w 92"/>
                  <a:gd name="T5" fmla="*/ 0 h 1040"/>
                  <a:gd name="T6" fmla="*/ 0 w 92"/>
                  <a:gd name="T7" fmla="*/ 0 h 1040"/>
                  <a:gd name="T8" fmla="*/ 0 w 92"/>
                  <a:gd name="T9" fmla="*/ 0 h 10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40"/>
                  <a:gd name="T17" fmla="*/ 92 w 92"/>
                  <a:gd name="T18" fmla="*/ 1040 h 10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40">
                    <a:moveTo>
                      <a:pt x="0" y="104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862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Line 106"/>
              <p:cNvSpPr>
                <a:spLocks noChangeShapeType="1"/>
              </p:cNvSpPr>
              <p:nvPr/>
            </p:nvSpPr>
            <p:spPr bwMode="auto">
              <a:xfrm flipV="1">
                <a:off x="1809" y="2492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107"/>
              <p:cNvSpPr>
                <a:spLocks/>
              </p:cNvSpPr>
              <p:nvPr/>
            </p:nvSpPr>
            <p:spPr bwMode="auto">
              <a:xfrm>
                <a:off x="1419" y="2284"/>
                <a:ext cx="413" cy="22"/>
              </a:xfrm>
              <a:custGeom>
                <a:avLst/>
                <a:gdLst>
                  <a:gd name="T0" fmla="*/ 0 w 1601"/>
                  <a:gd name="T1" fmla="*/ 0 h 92"/>
                  <a:gd name="T2" fmla="*/ 0 w 1601"/>
                  <a:gd name="T3" fmla="*/ 0 h 92"/>
                  <a:gd name="T4" fmla="*/ 0 w 1601"/>
                  <a:gd name="T5" fmla="*/ 0 h 92"/>
                  <a:gd name="T6" fmla="*/ 0 w 1601"/>
                  <a:gd name="T7" fmla="*/ 0 h 92"/>
                  <a:gd name="T8" fmla="*/ 0 w 160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1"/>
                  <a:gd name="T16" fmla="*/ 0 h 92"/>
                  <a:gd name="T17" fmla="*/ 1601 w 160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1" h="92">
                    <a:moveTo>
                      <a:pt x="1509" y="92"/>
                    </a:moveTo>
                    <a:lnTo>
                      <a:pt x="0" y="92"/>
                    </a:lnTo>
                    <a:lnTo>
                      <a:pt x="231" y="0"/>
                    </a:lnTo>
                    <a:lnTo>
                      <a:pt x="1601" y="0"/>
                    </a:lnTo>
                    <a:lnTo>
                      <a:pt x="1509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Line 108"/>
              <p:cNvSpPr>
                <a:spLocks noChangeShapeType="1"/>
              </p:cNvSpPr>
              <p:nvPr/>
            </p:nvSpPr>
            <p:spPr bwMode="auto">
              <a:xfrm flipV="1">
                <a:off x="1809" y="2284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ectangle 109"/>
              <p:cNvSpPr>
                <a:spLocks noChangeArrowheads="1"/>
              </p:cNvSpPr>
              <p:nvPr/>
            </p:nvSpPr>
            <p:spPr bwMode="auto">
              <a:xfrm>
                <a:off x="1419" y="2306"/>
                <a:ext cx="390" cy="229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110"/>
              <p:cNvSpPr>
                <a:spLocks noChangeShapeType="1"/>
              </p:cNvSpPr>
              <p:nvPr/>
            </p:nvSpPr>
            <p:spPr bwMode="auto">
              <a:xfrm>
                <a:off x="1419" y="2306"/>
                <a:ext cx="1" cy="229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Line 111"/>
              <p:cNvSpPr>
                <a:spLocks noChangeShapeType="1"/>
              </p:cNvSpPr>
              <p:nvPr/>
            </p:nvSpPr>
            <p:spPr bwMode="auto">
              <a:xfrm>
                <a:off x="1419" y="2535"/>
                <a:ext cx="390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Line 112"/>
              <p:cNvSpPr>
                <a:spLocks noChangeShapeType="1"/>
              </p:cNvSpPr>
              <p:nvPr/>
            </p:nvSpPr>
            <p:spPr bwMode="auto">
              <a:xfrm flipV="1">
                <a:off x="1809" y="2306"/>
                <a:ext cx="0" cy="229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Line 113"/>
              <p:cNvSpPr>
                <a:spLocks noChangeShapeType="1"/>
              </p:cNvSpPr>
              <p:nvPr/>
            </p:nvSpPr>
            <p:spPr bwMode="auto">
              <a:xfrm flipH="1">
                <a:off x="1419" y="2306"/>
                <a:ext cx="390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114"/>
              <p:cNvSpPr>
                <a:spLocks noChangeArrowheads="1"/>
              </p:cNvSpPr>
              <p:nvPr/>
            </p:nvSpPr>
            <p:spPr bwMode="auto">
              <a:xfrm>
                <a:off x="1234" y="2359"/>
                <a:ext cx="10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Skills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Freeform 115"/>
              <p:cNvSpPr>
                <a:spLocks/>
              </p:cNvSpPr>
              <p:nvPr/>
            </p:nvSpPr>
            <p:spPr bwMode="auto">
              <a:xfrm>
                <a:off x="1809" y="2628"/>
                <a:ext cx="23" cy="223"/>
              </a:xfrm>
              <a:custGeom>
                <a:avLst/>
                <a:gdLst>
                  <a:gd name="T0" fmla="*/ 0 w 92"/>
                  <a:gd name="T1" fmla="*/ 0 h 924"/>
                  <a:gd name="T2" fmla="*/ 0 w 92"/>
                  <a:gd name="T3" fmla="*/ 0 h 924"/>
                  <a:gd name="T4" fmla="*/ 0 w 92"/>
                  <a:gd name="T5" fmla="*/ 0 h 924"/>
                  <a:gd name="T6" fmla="*/ 0 w 92"/>
                  <a:gd name="T7" fmla="*/ 0 h 924"/>
                  <a:gd name="T8" fmla="*/ 0 w 92"/>
                  <a:gd name="T9" fmla="*/ 0 h 9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924"/>
                  <a:gd name="T17" fmla="*/ 92 w 92"/>
                  <a:gd name="T18" fmla="*/ 924 h 9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924">
                    <a:moveTo>
                      <a:pt x="0" y="924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755"/>
                    </a:lnTo>
                    <a:lnTo>
                      <a:pt x="0" y="924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Line 116"/>
              <p:cNvSpPr>
                <a:spLocks noChangeShapeType="1"/>
              </p:cNvSpPr>
              <p:nvPr/>
            </p:nvSpPr>
            <p:spPr bwMode="auto">
              <a:xfrm flipV="1">
                <a:off x="1809" y="2810"/>
                <a:ext cx="23" cy="41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117"/>
              <p:cNvSpPr>
                <a:spLocks/>
              </p:cNvSpPr>
              <p:nvPr/>
            </p:nvSpPr>
            <p:spPr bwMode="auto">
              <a:xfrm>
                <a:off x="1419" y="2628"/>
                <a:ext cx="413" cy="23"/>
              </a:xfrm>
              <a:custGeom>
                <a:avLst/>
                <a:gdLst>
                  <a:gd name="T0" fmla="*/ 0 w 1601"/>
                  <a:gd name="T1" fmla="*/ 0 h 92"/>
                  <a:gd name="T2" fmla="*/ 0 w 1601"/>
                  <a:gd name="T3" fmla="*/ 0 h 92"/>
                  <a:gd name="T4" fmla="*/ 0 w 1601"/>
                  <a:gd name="T5" fmla="*/ 0 h 92"/>
                  <a:gd name="T6" fmla="*/ 0 w 1601"/>
                  <a:gd name="T7" fmla="*/ 0 h 92"/>
                  <a:gd name="T8" fmla="*/ 0 w 160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1"/>
                  <a:gd name="T16" fmla="*/ 0 h 92"/>
                  <a:gd name="T17" fmla="*/ 1601 w 160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1" h="92">
                    <a:moveTo>
                      <a:pt x="1509" y="92"/>
                    </a:moveTo>
                    <a:lnTo>
                      <a:pt x="0" y="92"/>
                    </a:lnTo>
                    <a:lnTo>
                      <a:pt x="231" y="0"/>
                    </a:lnTo>
                    <a:lnTo>
                      <a:pt x="1601" y="0"/>
                    </a:lnTo>
                    <a:lnTo>
                      <a:pt x="1509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Line 118"/>
              <p:cNvSpPr>
                <a:spLocks noChangeShapeType="1"/>
              </p:cNvSpPr>
              <p:nvPr/>
            </p:nvSpPr>
            <p:spPr bwMode="auto">
              <a:xfrm flipV="1">
                <a:off x="1809" y="2628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119"/>
              <p:cNvSpPr>
                <a:spLocks noChangeArrowheads="1"/>
              </p:cNvSpPr>
              <p:nvPr/>
            </p:nvSpPr>
            <p:spPr bwMode="auto">
              <a:xfrm>
                <a:off x="1419" y="2651"/>
                <a:ext cx="390" cy="200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Line 120"/>
              <p:cNvSpPr>
                <a:spLocks noChangeShapeType="1"/>
              </p:cNvSpPr>
              <p:nvPr/>
            </p:nvSpPr>
            <p:spPr bwMode="auto">
              <a:xfrm>
                <a:off x="1419" y="2651"/>
                <a:ext cx="1" cy="200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Line 121"/>
              <p:cNvSpPr>
                <a:spLocks noChangeShapeType="1"/>
              </p:cNvSpPr>
              <p:nvPr/>
            </p:nvSpPr>
            <p:spPr bwMode="auto">
              <a:xfrm>
                <a:off x="1419" y="2851"/>
                <a:ext cx="390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Line 122"/>
              <p:cNvSpPr>
                <a:spLocks noChangeShapeType="1"/>
              </p:cNvSpPr>
              <p:nvPr/>
            </p:nvSpPr>
            <p:spPr bwMode="auto">
              <a:xfrm flipV="1">
                <a:off x="1809" y="2651"/>
                <a:ext cx="0" cy="200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Line 123"/>
              <p:cNvSpPr>
                <a:spLocks noChangeShapeType="1"/>
              </p:cNvSpPr>
              <p:nvPr/>
            </p:nvSpPr>
            <p:spPr bwMode="auto">
              <a:xfrm flipH="1">
                <a:off x="1419" y="2651"/>
                <a:ext cx="390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124"/>
              <p:cNvSpPr>
                <a:spLocks noChangeArrowheads="1"/>
              </p:cNvSpPr>
              <p:nvPr/>
            </p:nvSpPr>
            <p:spPr bwMode="auto">
              <a:xfrm>
                <a:off x="1405" y="2688"/>
                <a:ext cx="5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CV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125"/>
              <p:cNvSpPr>
                <a:spLocks/>
              </p:cNvSpPr>
              <p:nvPr/>
            </p:nvSpPr>
            <p:spPr bwMode="auto">
              <a:xfrm>
                <a:off x="2892" y="3087"/>
                <a:ext cx="24" cy="194"/>
              </a:xfrm>
              <a:custGeom>
                <a:avLst/>
                <a:gdLst>
                  <a:gd name="T0" fmla="*/ 0 w 91"/>
                  <a:gd name="T1" fmla="*/ 0 h 805"/>
                  <a:gd name="T2" fmla="*/ 0 w 91"/>
                  <a:gd name="T3" fmla="*/ 0 h 805"/>
                  <a:gd name="T4" fmla="*/ 0 w 91"/>
                  <a:gd name="T5" fmla="*/ 0 h 805"/>
                  <a:gd name="T6" fmla="*/ 0 w 91"/>
                  <a:gd name="T7" fmla="*/ 0 h 805"/>
                  <a:gd name="T8" fmla="*/ 0 w 9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05"/>
                  <a:gd name="T17" fmla="*/ 91 w 91"/>
                  <a:gd name="T18" fmla="*/ 805 h 8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05">
                    <a:moveTo>
                      <a:pt x="0" y="805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647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Line 126"/>
              <p:cNvSpPr>
                <a:spLocks noChangeShapeType="1"/>
              </p:cNvSpPr>
              <p:nvPr/>
            </p:nvSpPr>
            <p:spPr bwMode="auto">
              <a:xfrm flipV="1">
                <a:off x="2892" y="3243"/>
                <a:ext cx="24" cy="38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Freeform 127"/>
              <p:cNvSpPr>
                <a:spLocks/>
              </p:cNvSpPr>
              <p:nvPr/>
            </p:nvSpPr>
            <p:spPr bwMode="auto">
              <a:xfrm>
                <a:off x="2248" y="3087"/>
                <a:ext cx="668" cy="22"/>
              </a:xfrm>
              <a:custGeom>
                <a:avLst/>
                <a:gdLst>
                  <a:gd name="T0" fmla="*/ 0 w 2587"/>
                  <a:gd name="T1" fmla="*/ 0 h 92"/>
                  <a:gd name="T2" fmla="*/ 0 w 2587"/>
                  <a:gd name="T3" fmla="*/ 0 h 92"/>
                  <a:gd name="T4" fmla="*/ 0 w 2587"/>
                  <a:gd name="T5" fmla="*/ 0 h 92"/>
                  <a:gd name="T6" fmla="*/ 0 w 2587"/>
                  <a:gd name="T7" fmla="*/ 0 h 92"/>
                  <a:gd name="T8" fmla="*/ 0 w 258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2"/>
                  <a:gd name="T17" fmla="*/ 2587 w 258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2">
                    <a:moveTo>
                      <a:pt x="2496" y="92"/>
                    </a:moveTo>
                    <a:lnTo>
                      <a:pt x="0" y="92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2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Line 128"/>
              <p:cNvSpPr>
                <a:spLocks noChangeShapeType="1"/>
              </p:cNvSpPr>
              <p:nvPr/>
            </p:nvSpPr>
            <p:spPr bwMode="auto">
              <a:xfrm flipV="1">
                <a:off x="2892" y="3087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129"/>
              <p:cNvSpPr>
                <a:spLocks noChangeArrowheads="1"/>
              </p:cNvSpPr>
              <p:nvPr/>
            </p:nvSpPr>
            <p:spPr bwMode="auto">
              <a:xfrm>
                <a:off x="2248" y="3109"/>
                <a:ext cx="644" cy="172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Line 130"/>
              <p:cNvSpPr>
                <a:spLocks noChangeShapeType="1"/>
              </p:cNvSpPr>
              <p:nvPr/>
            </p:nvSpPr>
            <p:spPr bwMode="auto">
              <a:xfrm>
                <a:off x="2248" y="3109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Line 131"/>
              <p:cNvSpPr>
                <a:spLocks noChangeShapeType="1"/>
              </p:cNvSpPr>
              <p:nvPr/>
            </p:nvSpPr>
            <p:spPr bwMode="auto">
              <a:xfrm>
                <a:off x="2248" y="3281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Line 132"/>
              <p:cNvSpPr>
                <a:spLocks noChangeShapeType="1"/>
              </p:cNvSpPr>
              <p:nvPr/>
            </p:nvSpPr>
            <p:spPr bwMode="auto">
              <a:xfrm flipV="1">
                <a:off x="2892" y="3109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Line 133"/>
              <p:cNvSpPr>
                <a:spLocks noChangeShapeType="1"/>
              </p:cNvSpPr>
              <p:nvPr/>
            </p:nvSpPr>
            <p:spPr bwMode="auto">
              <a:xfrm flipH="1">
                <a:off x="2248" y="3109"/>
                <a:ext cx="644" cy="0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134"/>
              <p:cNvSpPr>
                <a:spLocks noChangeArrowheads="1"/>
              </p:cNvSpPr>
              <p:nvPr/>
            </p:nvSpPr>
            <p:spPr bwMode="auto">
              <a:xfrm>
                <a:off x="2053" y="3133"/>
                <a:ext cx="15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Product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135"/>
              <p:cNvSpPr>
                <a:spLocks/>
              </p:cNvSpPr>
              <p:nvPr/>
            </p:nvSpPr>
            <p:spPr bwMode="auto">
              <a:xfrm>
                <a:off x="2892" y="3345"/>
                <a:ext cx="24" cy="165"/>
              </a:xfrm>
              <a:custGeom>
                <a:avLst/>
                <a:gdLst>
                  <a:gd name="T0" fmla="*/ 0 w 91"/>
                  <a:gd name="T1" fmla="*/ 0 h 686"/>
                  <a:gd name="T2" fmla="*/ 0 w 91"/>
                  <a:gd name="T3" fmla="*/ 0 h 686"/>
                  <a:gd name="T4" fmla="*/ 0 w 91"/>
                  <a:gd name="T5" fmla="*/ 0 h 686"/>
                  <a:gd name="T6" fmla="*/ 0 w 91"/>
                  <a:gd name="T7" fmla="*/ 0 h 686"/>
                  <a:gd name="T8" fmla="*/ 0 w 91"/>
                  <a:gd name="T9" fmla="*/ 0 h 6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86"/>
                  <a:gd name="T17" fmla="*/ 91 w 91"/>
                  <a:gd name="T18" fmla="*/ 686 h 6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86">
                    <a:moveTo>
                      <a:pt x="0" y="686"/>
                    </a:moveTo>
                    <a:lnTo>
                      <a:pt x="0" y="91"/>
                    </a:lnTo>
                    <a:lnTo>
                      <a:pt x="91" y="0"/>
                    </a:lnTo>
                    <a:lnTo>
                      <a:pt x="91" y="540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Line 136"/>
              <p:cNvSpPr>
                <a:spLocks noChangeShapeType="1"/>
              </p:cNvSpPr>
              <p:nvPr/>
            </p:nvSpPr>
            <p:spPr bwMode="auto">
              <a:xfrm flipV="1">
                <a:off x="2892" y="3475"/>
                <a:ext cx="24" cy="35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137"/>
              <p:cNvSpPr>
                <a:spLocks/>
              </p:cNvSpPr>
              <p:nvPr/>
            </p:nvSpPr>
            <p:spPr bwMode="auto">
              <a:xfrm>
                <a:off x="2248" y="3345"/>
                <a:ext cx="668" cy="22"/>
              </a:xfrm>
              <a:custGeom>
                <a:avLst/>
                <a:gdLst>
                  <a:gd name="T0" fmla="*/ 0 w 2587"/>
                  <a:gd name="T1" fmla="*/ 0 h 91"/>
                  <a:gd name="T2" fmla="*/ 0 w 2587"/>
                  <a:gd name="T3" fmla="*/ 0 h 91"/>
                  <a:gd name="T4" fmla="*/ 0 w 2587"/>
                  <a:gd name="T5" fmla="*/ 0 h 91"/>
                  <a:gd name="T6" fmla="*/ 0 w 2587"/>
                  <a:gd name="T7" fmla="*/ 0 h 91"/>
                  <a:gd name="T8" fmla="*/ 0 w 258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1"/>
                  <a:gd name="T17" fmla="*/ 2587 w 258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1">
                    <a:moveTo>
                      <a:pt x="2496" y="91"/>
                    </a:moveTo>
                    <a:lnTo>
                      <a:pt x="0" y="91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1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Line 138"/>
              <p:cNvSpPr>
                <a:spLocks noChangeShapeType="1"/>
              </p:cNvSpPr>
              <p:nvPr/>
            </p:nvSpPr>
            <p:spPr bwMode="auto">
              <a:xfrm flipV="1">
                <a:off x="2892" y="3345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Rectangle 139"/>
              <p:cNvSpPr>
                <a:spLocks noChangeArrowheads="1"/>
              </p:cNvSpPr>
              <p:nvPr/>
            </p:nvSpPr>
            <p:spPr bwMode="auto">
              <a:xfrm>
                <a:off x="2248" y="3367"/>
                <a:ext cx="644" cy="143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Line 140"/>
              <p:cNvSpPr>
                <a:spLocks noChangeShapeType="1"/>
              </p:cNvSpPr>
              <p:nvPr/>
            </p:nvSpPr>
            <p:spPr bwMode="auto">
              <a:xfrm>
                <a:off x="2248" y="3367"/>
                <a:ext cx="1" cy="143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Line 141"/>
              <p:cNvSpPr>
                <a:spLocks noChangeShapeType="1"/>
              </p:cNvSpPr>
              <p:nvPr/>
            </p:nvSpPr>
            <p:spPr bwMode="auto">
              <a:xfrm>
                <a:off x="2248" y="3510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Line 142"/>
              <p:cNvSpPr>
                <a:spLocks noChangeShapeType="1"/>
              </p:cNvSpPr>
              <p:nvPr/>
            </p:nvSpPr>
            <p:spPr bwMode="auto">
              <a:xfrm flipV="1">
                <a:off x="2892" y="3367"/>
                <a:ext cx="1" cy="143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Line 143"/>
              <p:cNvSpPr>
                <a:spLocks noChangeShapeType="1"/>
              </p:cNvSpPr>
              <p:nvPr/>
            </p:nvSpPr>
            <p:spPr bwMode="auto">
              <a:xfrm flipH="1">
                <a:off x="2248" y="3367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144"/>
              <p:cNvSpPr>
                <a:spLocks noChangeArrowheads="1"/>
              </p:cNvSpPr>
              <p:nvPr/>
            </p:nvSpPr>
            <p:spPr bwMode="auto">
              <a:xfrm>
                <a:off x="2171" y="3377"/>
                <a:ext cx="11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Event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45"/>
              <p:cNvSpPr>
                <a:spLocks/>
              </p:cNvSpPr>
              <p:nvPr/>
            </p:nvSpPr>
            <p:spPr bwMode="auto">
              <a:xfrm>
                <a:off x="1204" y="1905"/>
                <a:ext cx="122" cy="87"/>
              </a:xfrm>
              <a:custGeom>
                <a:avLst/>
                <a:gdLst>
                  <a:gd name="T0" fmla="*/ 0 w 474"/>
                  <a:gd name="T1" fmla="*/ 0 h 355"/>
                  <a:gd name="T2" fmla="*/ 0 w 474"/>
                  <a:gd name="T3" fmla="*/ 0 h 355"/>
                  <a:gd name="T4" fmla="*/ 0 w 474"/>
                  <a:gd name="T5" fmla="*/ 0 h 355"/>
                  <a:gd name="T6" fmla="*/ 0 w 474"/>
                  <a:gd name="T7" fmla="*/ 0 h 355"/>
                  <a:gd name="T8" fmla="*/ 0 w 474"/>
                  <a:gd name="T9" fmla="*/ 0 h 355"/>
                  <a:gd name="T10" fmla="*/ 0 w 474"/>
                  <a:gd name="T11" fmla="*/ 0 h 355"/>
                  <a:gd name="T12" fmla="*/ 0 w 474"/>
                  <a:gd name="T13" fmla="*/ 0 h 355"/>
                  <a:gd name="T14" fmla="*/ 0 w 474"/>
                  <a:gd name="T15" fmla="*/ 0 h 355"/>
                  <a:gd name="T16" fmla="*/ 0 w 474"/>
                  <a:gd name="T17" fmla="*/ 0 h 355"/>
                  <a:gd name="T18" fmla="*/ 0 w 474"/>
                  <a:gd name="T19" fmla="*/ 0 h 355"/>
                  <a:gd name="T20" fmla="*/ 0 w 474"/>
                  <a:gd name="T21" fmla="*/ 0 h 355"/>
                  <a:gd name="T22" fmla="*/ 0 w 474"/>
                  <a:gd name="T23" fmla="*/ 0 h 355"/>
                  <a:gd name="T24" fmla="*/ 0 w 474"/>
                  <a:gd name="T25" fmla="*/ 0 h 355"/>
                  <a:gd name="T26" fmla="*/ 0 w 474"/>
                  <a:gd name="T27" fmla="*/ 0 h 355"/>
                  <a:gd name="T28" fmla="*/ 0 w 474"/>
                  <a:gd name="T29" fmla="*/ 0 h 355"/>
                  <a:gd name="T30" fmla="*/ 0 w 474"/>
                  <a:gd name="T31" fmla="*/ 0 h 355"/>
                  <a:gd name="T32" fmla="*/ 0 w 474"/>
                  <a:gd name="T33" fmla="*/ 0 h 355"/>
                  <a:gd name="T34" fmla="*/ 0 w 474"/>
                  <a:gd name="T35" fmla="*/ 0 h 355"/>
                  <a:gd name="T36" fmla="*/ 0 w 474"/>
                  <a:gd name="T37" fmla="*/ 0 h 355"/>
                  <a:gd name="T38" fmla="*/ 0 w 474"/>
                  <a:gd name="T39" fmla="*/ 0 h 355"/>
                  <a:gd name="T40" fmla="*/ 0 w 474"/>
                  <a:gd name="T41" fmla="*/ 0 h 355"/>
                  <a:gd name="T42" fmla="*/ 0 w 474"/>
                  <a:gd name="T43" fmla="*/ 0 h 355"/>
                  <a:gd name="T44" fmla="*/ 0 w 474"/>
                  <a:gd name="T45" fmla="*/ 0 h 355"/>
                  <a:gd name="T46" fmla="*/ 0 w 474"/>
                  <a:gd name="T47" fmla="*/ 0 h 355"/>
                  <a:gd name="T48" fmla="*/ 0 w 474"/>
                  <a:gd name="T49" fmla="*/ 0 h 355"/>
                  <a:gd name="T50" fmla="*/ 0 w 474"/>
                  <a:gd name="T51" fmla="*/ 0 h 355"/>
                  <a:gd name="T52" fmla="*/ 0 w 474"/>
                  <a:gd name="T53" fmla="*/ 0 h 355"/>
                  <a:gd name="T54" fmla="*/ 0 w 474"/>
                  <a:gd name="T55" fmla="*/ 0 h 355"/>
                  <a:gd name="T56" fmla="*/ 0 w 474"/>
                  <a:gd name="T57" fmla="*/ 0 h 355"/>
                  <a:gd name="T58" fmla="*/ 0 w 474"/>
                  <a:gd name="T59" fmla="*/ 0 h 355"/>
                  <a:gd name="T60" fmla="*/ 0 w 474"/>
                  <a:gd name="T61" fmla="*/ 0 h 355"/>
                  <a:gd name="T62" fmla="*/ 0 w 474"/>
                  <a:gd name="T63" fmla="*/ 0 h 355"/>
                  <a:gd name="T64" fmla="*/ 0 w 474"/>
                  <a:gd name="T65" fmla="*/ 0 h 355"/>
                  <a:gd name="T66" fmla="*/ 0 w 474"/>
                  <a:gd name="T67" fmla="*/ 0 h 355"/>
                  <a:gd name="T68" fmla="*/ 0 w 474"/>
                  <a:gd name="T69" fmla="*/ 0 h 355"/>
                  <a:gd name="T70" fmla="*/ 0 w 474"/>
                  <a:gd name="T71" fmla="*/ 0 h 355"/>
                  <a:gd name="T72" fmla="*/ 0 w 474"/>
                  <a:gd name="T73" fmla="*/ 0 h 355"/>
                  <a:gd name="T74" fmla="*/ 0 w 474"/>
                  <a:gd name="T75" fmla="*/ 0 h 355"/>
                  <a:gd name="T76" fmla="*/ 0 w 474"/>
                  <a:gd name="T77" fmla="*/ 0 h 355"/>
                  <a:gd name="T78" fmla="*/ 0 w 474"/>
                  <a:gd name="T79" fmla="*/ 0 h 355"/>
                  <a:gd name="T80" fmla="*/ 0 w 474"/>
                  <a:gd name="T81" fmla="*/ 0 h 355"/>
                  <a:gd name="T82" fmla="*/ 0 w 474"/>
                  <a:gd name="T83" fmla="*/ 0 h 355"/>
                  <a:gd name="T84" fmla="*/ 0 w 474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5"/>
                  <a:gd name="T131" fmla="*/ 474 w 474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5">
                    <a:moveTo>
                      <a:pt x="237" y="0"/>
                    </a:moveTo>
                    <a:lnTo>
                      <a:pt x="225" y="0"/>
                    </a:lnTo>
                    <a:lnTo>
                      <a:pt x="213" y="0"/>
                    </a:lnTo>
                    <a:lnTo>
                      <a:pt x="201" y="1"/>
                    </a:lnTo>
                    <a:lnTo>
                      <a:pt x="190" y="3"/>
                    </a:lnTo>
                    <a:lnTo>
                      <a:pt x="178" y="5"/>
                    </a:lnTo>
                    <a:lnTo>
                      <a:pt x="167" y="7"/>
                    </a:lnTo>
                    <a:lnTo>
                      <a:pt x="156" y="9"/>
                    </a:lnTo>
                    <a:lnTo>
                      <a:pt x="145" y="13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4" y="25"/>
                    </a:lnTo>
                    <a:lnTo>
                      <a:pt x="105" y="30"/>
                    </a:lnTo>
                    <a:lnTo>
                      <a:pt x="96" y="35"/>
                    </a:lnTo>
                    <a:lnTo>
                      <a:pt x="86" y="40"/>
                    </a:lnTo>
                    <a:lnTo>
                      <a:pt x="78" y="46"/>
                    </a:lnTo>
                    <a:lnTo>
                      <a:pt x="70" y="52"/>
                    </a:lnTo>
                    <a:lnTo>
                      <a:pt x="62" y="58"/>
                    </a:lnTo>
                    <a:lnTo>
                      <a:pt x="55" y="64"/>
                    </a:lnTo>
                    <a:lnTo>
                      <a:pt x="47" y="71"/>
                    </a:lnTo>
                    <a:lnTo>
                      <a:pt x="41" y="78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24" y="100"/>
                    </a:lnTo>
                    <a:lnTo>
                      <a:pt x="20" y="109"/>
                    </a:lnTo>
                    <a:lnTo>
                      <a:pt x="15" y="116"/>
                    </a:lnTo>
                    <a:lnTo>
                      <a:pt x="11" y="124"/>
                    </a:lnTo>
                    <a:lnTo>
                      <a:pt x="8" y="133"/>
                    </a:lnTo>
                    <a:lnTo>
                      <a:pt x="5" y="141"/>
                    </a:lnTo>
                    <a:lnTo>
                      <a:pt x="4" y="151"/>
                    </a:lnTo>
                    <a:lnTo>
                      <a:pt x="1" y="159"/>
                    </a:lnTo>
                    <a:lnTo>
                      <a:pt x="1" y="168"/>
                    </a:lnTo>
                    <a:lnTo>
                      <a:pt x="0" y="178"/>
                    </a:lnTo>
                    <a:lnTo>
                      <a:pt x="1" y="187"/>
                    </a:lnTo>
                    <a:lnTo>
                      <a:pt x="1" y="196"/>
                    </a:lnTo>
                    <a:lnTo>
                      <a:pt x="4" y="204"/>
                    </a:lnTo>
                    <a:lnTo>
                      <a:pt x="5" y="214"/>
                    </a:lnTo>
                    <a:lnTo>
                      <a:pt x="8" y="222"/>
                    </a:lnTo>
                    <a:lnTo>
                      <a:pt x="11" y="231"/>
                    </a:lnTo>
                    <a:lnTo>
                      <a:pt x="15" y="239"/>
                    </a:lnTo>
                    <a:lnTo>
                      <a:pt x="20" y="246"/>
                    </a:lnTo>
                    <a:lnTo>
                      <a:pt x="24" y="255"/>
                    </a:lnTo>
                    <a:lnTo>
                      <a:pt x="29" y="262"/>
                    </a:lnTo>
                    <a:lnTo>
                      <a:pt x="35" y="269"/>
                    </a:lnTo>
                    <a:lnTo>
                      <a:pt x="41" y="277"/>
                    </a:lnTo>
                    <a:lnTo>
                      <a:pt x="47" y="284"/>
                    </a:lnTo>
                    <a:lnTo>
                      <a:pt x="55" y="291"/>
                    </a:lnTo>
                    <a:lnTo>
                      <a:pt x="62" y="297"/>
                    </a:lnTo>
                    <a:lnTo>
                      <a:pt x="70" y="303"/>
                    </a:lnTo>
                    <a:lnTo>
                      <a:pt x="78" y="309"/>
                    </a:lnTo>
                    <a:lnTo>
                      <a:pt x="86" y="315"/>
                    </a:lnTo>
                    <a:lnTo>
                      <a:pt x="96" y="320"/>
                    </a:lnTo>
                    <a:lnTo>
                      <a:pt x="105" y="325"/>
                    </a:lnTo>
                    <a:lnTo>
                      <a:pt x="114" y="330"/>
                    </a:lnTo>
                    <a:lnTo>
                      <a:pt x="125" y="334"/>
                    </a:lnTo>
                    <a:lnTo>
                      <a:pt x="134" y="338"/>
                    </a:lnTo>
                    <a:lnTo>
                      <a:pt x="145" y="342"/>
                    </a:lnTo>
                    <a:lnTo>
                      <a:pt x="156" y="344"/>
                    </a:lnTo>
                    <a:lnTo>
                      <a:pt x="167" y="348"/>
                    </a:lnTo>
                    <a:lnTo>
                      <a:pt x="178" y="350"/>
                    </a:lnTo>
                    <a:lnTo>
                      <a:pt x="190" y="352"/>
                    </a:lnTo>
                    <a:lnTo>
                      <a:pt x="201" y="354"/>
                    </a:lnTo>
                    <a:lnTo>
                      <a:pt x="213" y="355"/>
                    </a:lnTo>
                    <a:lnTo>
                      <a:pt x="225" y="355"/>
                    </a:lnTo>
                    <a:lnTo>
                      <a:pt x="237" y="355"/>
                    </a:lnTo>
                    <a:lnTo>
                      <a:pt x="249" y="355"/>
                    </a:lnTo>
                    <a:lnTo>
                      <a:pt x="261" y="355"/>
                    </a:lnTo>
                    <a:lnTo>
                      <a:pt x="274" y="354"/>
                    </a:lnTo>
                    <a:lnTo>
                      <a:pt x="286" y="352"/>
                    </a:lnTo>
                    <a:lnTo>
                      <a:pt x="297" y="350"/>
                    </a:lnTo>
                    <a:lnTo>
                      <a:pt x="307" y="348"/>
                    </a:lnTo>
                    <a:lnTo>
                      <a:pt x="318" y="344"/>
                    </a:lnTo>
                    <a:lnTo>
                      <a:pt x="329" y="342"/>
                    </a:lnTo>
                    <a:lnTo>
                      <a:pt x="340" y="338"/>
                    </a:lnTo>
                    <a:lnTo>
                      <a:pt x="350" y="334"/>
                    </a:lnTo>
                    <a:lnTo>
                      <a:pt x="361" y="330"/>
                    </a:lnTo>
                    <a:lnTo>
                      <a:pt x="370" y="325"/>
                    </a:lnTo>
                    <a:lnTo>
                      <a:pt x="379" y="320"/>
                    </a:lnTo>
                    <a:lnTo>
                      <a:pt x="388" y="315"/>
                    </a:lnTo>
                    <a:lnTo>
                      <a:pt x="397" y="309"/>
                    </a:lnTo>
                    <a:lnTo>
                      <a:pt x="404" y="303"/>
                    </a:lnTo>
                    <a:lnTo>
                      <a:pt x="413" y="297"/>
                    </a:lnTo>
                    <a:lnTo>
                      <a:pt x="420" y="291"/>
                    </a:lnTo>
                    <a:lnTo>
                      <a:pt x="427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5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60" y="239"/>
                    </a:lnTo>
                    <a:lnTo>
                      <a:pt x="463" y="231"/>
                    </a:lnTo>
                    <a:lnTo>
                      <a:pt x="467" y="222"/>
                    </a:lnTo>
                    <a:lnTo>
                      <a:pt x="469" y="214"/>
                    </a:lnTo>
                    <a:lnTo>
                      <a:pt x="472" y="204"/>
                    </a:lnTo>
                    <a:lnTo>
                      <a:pt x="473" y="196"/>
                    </a:lnTo>
                    <a:lnTo>
                      <a:pt x="474" y="187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59"/>
                    </a:lnTo>
                    <a:lnTo>
                      <a:pt x="472" y="151"/>
                    </a:lnTo>
                    <a:lnTo>
                      <a:pt x="469" y="141"/>
                    </a:lnTo>
                    <a:lnTo>
                      <a:pt x="467" y="133"/>
                    </a:lnTo>
                    <a:lnTo>
                      <a:pt x="463" y="124"/>
                    </a:lnTo>
                    <a:lnTo>
                      <a:pt x="460" y="116"/>
                    </a:lnTo>
                    <a:lnTo>
                      <a:pt x="455" y="109"/>
                    </a:lnTo>
                    <a:lnTo>
                      <a:pt x="450" y="100"/>
                    </a:lnTo>
                    <a:lnTo>
                      <a:pt x="445" y="93"/>
                    </a:lnTo>
                    <a:lnTo>
                      <a:pt x="439" y="86"/>
                    </a:lnTo>
                    <a:lnTo>
                      <a:pt x="433" y="78"/>
                    </a:lnTo>
                    <a:lnTo>
                      <a:pt x="427" y="71"/>
                    </a:lnTo>
                    <a:lnTo>
                      <a:pt x="420" y="64"/>
                    </a:lnTo>
                    <a:lnTo>
                      <a:pt x="413" y="58"/>
                    </a:lnTo>
                    <a:lnTo>
                      <a:pt x="404" y="52"/>
                    </a:lnTo>
                    <a:lnTo>
                      <a:pt x="397" y="46"/>
                    </a:lnTo>
                    <a:lnTo>
                      <a:pt x="388" y="40"/>
                    </a:lnTo>
                    <a:lnTo>
                      <a:pt x="379" y="35"/>
                    </a:lnTo>
                    <a:lnTo>
                      <a:pt x="370" y="30"/>
                    </a:lnTo>
                    <a:lnTo>
                      <a:pt x="361" y="25"/>
                    </a:lnTo>
                    <a:lnTo>
                      <a:pt x="350" y="20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9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6" y="3"/>
                    </a:lnTo>
                    <a:lnTo>
                      <a:pt x="274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146"/>
              <p:cNvSpPr>
                <a:spLocks/>
              </p:cNvSpPr>
              <p:nvPr/>
            </p:nvSpPr>
            <p:spPr bwMode="auto">
              <a:xfrm>
                <a:off x="1880" y="1912"/>
                <a:ext cx="24" cy="280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Line 147"/>
              <p:cNvSpPr>
                <a:spLocks noChangeShapeType="1"/>
              </p:cNvSpPr>
              <p:nvPr/>
            </p:nvSpPr>
            <p:spPr bwMode="auto">
              <a:xfrm flipV="1">
                <a:off x="1880" y="2146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148"/>
              <p:cNvSpPr>
                <a:spLocks/>
              </p:cNvSpPr>
              <p:nvPr/>
            </p:nvSpPr>
            <p:spPr bwMode="auto">
              <a:xfrm>
                <a:off x="1266" y="1912"/>
                <a:ext cx="638" cy="23"/>
              </a:xfrm>
              <a:custGeom>
                <a:avLst/>
                <a:gdLst>
                  <a:gd name="T0" fmla="*/ 0 w 2472"/>
                  <a:gd name="T1" fmla="*/ 0 h 92"/>
                  <a:gd name="T2" fmla="*/ 0 w 2472"/>
                  <a:gd name="T3" fmla="*/ 0 h 92"/>
                  <a:gd name="T4" fmla="*/ 0 w 2472"/>
                  <a:gd name="T5" fmla="*/ 0 h 92"/>
                  <a:gd name="T6" fmla="*/ 0 w 2472"/>
                  <a:gd name="T7" fmla="*/ 0 h 92"/>
                  <a:gd name="T8" fmla="*/ 0 w 247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2"/>
                  <a:gd name="T16" fmla="*/ 0 h 92"/>
                  <a:gd name="T17" fmla="*/ 2472 w 247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2" h="92">
                    <a:moveTo>
                      <a:pt x="2380" y="92"/>
                    </a:moveTo>
                    <a:lnTo>
                      <a:pt x="0" y="92"/>
                    </a:lnTo>
                    <a:lnTo>
                      <a:pt x="312" y="0"/>
                    </a:lnTo>
                    <a:lnTo>
                      <a:pt x="2472" y="0"/>
                    </a:lnTo>
                    <a:lnTo>
                      <a:pt x="2380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Line 149"/>
              <p:cNvSpPr>
                <a:spLocks noChangeShapeType="1"/>
              </p:cNvSpPr>
              <p:nvPr/>
            </p:nvSpPr>
            <p:spPr bwMode="auto">
              <a:xfrm flipV="1">
                <a:off x="1880" y="191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 150"/>
              <p:cNvSpPr>
                <a:spLocks noChangeArrowheads="1"/>
              </p:cNvSpPr>
              <p:nvPr/>
            </p:nvSpPr>
            <p:spPr bwMode="auto">
              <a:xfrm>
                <a:off x="1266" y="1935"/>
                <a:ext cx="614" cy="257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Line 151"/>
              <p:cNvSpPr>
                <a:spLocks noChangeShapeType="1"/>
              </p:cNvSpPr>
              <p:nvPr/>
            </p:nvSpPr>
            <p:spPr bwMode="auto">
              <a:xfrm>
                <a:off x="1266" y="193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Line 152"/>
              <p:cNvSpPr>
                <a:spLocks noChangeShapeType="1"/>
              </p:cNvSpPr>
              <p:nvPr/>
            </p:nvSpPr>
            <p:spPr bwMode="auto">
              <a:xfrm>
                <a:off x="1266" y="2192"/>
                <a:ext cx="614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Line 153"/>
              <p:cNvSpPr>
                <a:spLocks noChangeShapeType="1"/>
              </p:cNvSpPr>
              <p:nvPr/>
            </p:nvSpPr>
            <p:spPr bwMode="auto">
              <a:xfrm flipV="1">
                <a:off x="1880" y="1935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Line 154"/>
              <p:cNvSpPr>
                <a:spLocks noChangeShapeType="1"/>
              </p:cNvSpPr>
              <p:nvPr/>
            </p:nvSpPr>
            <p:spPr bwMode="auto">
              <a:xfrm flipH="1">
                <a:off x="1266" y="1935"/>
                <a:ext cx="614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155"/>
              <p:cNvSpPr>
                <a:spLocks noChangeArrowheads="1"/>
              </p:cNvSpPr>
              <p:nvPr/>
            </p:nvSpPr>
            <p:spPr bwMode="auto">
              <a:xfrm>
                <a:off x="1111" y="2002"/>
                <a:ext cx="13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Person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156"/>
              <p:cNvSpPr>
                <a:spLocks/>
              </p:cNvSpPr>
              <p:nvPr/>
            </p:nvSpPr>
            <p:spPr bwMode="auto">
              <a:xfrm>
                <a:off x="1204" y="1905"/>
                <a:ext cx="122" cy="87"/>
              </a:xfrm>
              <a:custGeom>
                <a:avLst/>
                <a:gdLst>
                  <a:gd name="T0" fmla="*/ 0 w 474"/>
                  <a:gd name="T1" fmla="*/ 0 h 355"/>
                  <a:gd name="T2" fmla="*/ 0 w 474"/>
                  <a:gd name="T3" fmla="*/ 0 h 355"/>
                  <a:gd name="T4" fmla="*/ 0 w 474"/>
                  <a:gd name="T5" fmla="*/ 0 h 355"/>
                  <a:gd name="T6" fmla="*/ 0 w 474"/>
                  <a:gd name="T7" fmla="*/ 0 h 355"/>
                  <a:gd name="T8" fmla="*/ 0 w 474"/>
                  <a:gd name="T9" fmla="*/ 0 h 355"/>
                  <a:gd name="T10" fmla="*/ 0 w 474"/>
                  <a:gd name="T11" fmla="*/ 0 h 355"/>
                  <a:gd name="T12" fmla="*/ 0 w 474"/>
                  <a:gd name="T13" fmla="*/ 0 h 355"/>
                  <a:gd name="T14" fmla="*/ 0 w 474"/>
                  <a:gd name="T15" fmla="*/ 0 h 355"/>
                  <a:gd name="T16" fmla="*/ 0 w 474"/>
                  <a:gd name="T17" fmla="*/ 0 h 355"/>
                  <a:gd name="T18" fmla="*/ 0 w 474"/>
                  <a:gd name="T19" fmla="*/ 0 h 355"/>
                  <a:gd name="T20" fmla="*/ 0 w 474"/>
                  <a:gd name="T21" fmla="*/ 0 h 355"/>
                  <a:gd name="T22" fmla="*/ 0 w 474"/>
                  <a:gd name="T23" fmla="*/ 0 h 355"/>
                  <a:gd name="T24" fmla="*/ 0 w 474"/>
                  <a:gd name="T25" fmla="*/ 0 h 355"/>
                  <a:gd name="T26" fmla="*/ 0 w 474"/>
                  <a:gd name="T27" fmla="*/ 0 h 355"/>
                  <a:gd name="T28" fmla="*/ 0 w 474"/>
                  <a:gd name="T29" fmla="*/ 0 h 355"/>
                  <a:gd name="T30" fmla="*/ 0 w 474"/>
                  <a:gd name="T31" fmla="*/ 0 h 355"/>
                  <a:gd name="T32" fmla="*/ 0 w 474"/>
                  <a:gd name="T33" fmla="*/ 0 h 355"/>
                  <a:gd name="T34" fmla="*/ 0 w 474"/>
                  <a:gd name="T35" fmla="*/ 0 h 355"/>
                  <a:gd name="T36" fmla="*/ 0 w 474"/>
                  <a:gd name="T37" fmla="*/ 0 h 355"/>
                  <a:gd name="T38" fmla="*/ 0 w 474"/>
                  <a:gd name="T39" fmla="*/ 0 h 355"/>
                  <a:gd name="T40" fmla="*/ 0 w 474"/>
                  <a:gd name="T41" fmla="*/ 0 h 355"/>
                  <a:gd name="T42" fmla="*/ 0 w 474"/>
                  <a:gd name="T43" fmla="*/ 0 h 355"/>
                  <a:gd name="T44" fmla="*/ 0 w 474"/>
                  <a:gd name="T45" fmla="*/ 0 h 355"/>
                  <a:gd name="T46" fmla="*/ 0 w 474"/>
                  <a:gd name="T47" fmla="*/ 0 h 355"/>
                  <a:gd name="T48" fmla="*/ 0 w 474"/>
                  <a:gd name="T49" fmla="*/ 0 h 355"/>
                  <a:gd name="T50" fmla="*/ 0 w 474"/>
                  <a:gd name="T51" fmla="*/ 0 h 355"/>
                  <a:gd name="T52" fmla="*/ 0 w 474"/>
                  <a:gd name="T53" fmla="*/ 0 h 355"/>
                  <a:gd name="T54" fmla="*/ 0 w 474"/>
                  <a:gd name="T55" fmla="*/ 0 h 355"/>
                  <a:gd name="T56" fmla="*/ 0 w 474"/>
                  <a:gd name="T57" fmla="*/ 0 h 355"/>
                  <a:gd name="T58" fmla="*/ 0 w 474"/>
                  <a:gd name="T59" fmla="*/ 0 h 355"/>
                  <a:gd name="T60" fmla="*/ 0 w 474"/>
                  <a:gd name="T61" fmla="*/ 0 h 355"/>
                  <a:gd name="T62" fmla="*/ 0 w 474"/>
                  <a:gd name="T63" fmla="*/ 0 h 355"/>
                  <a:gd name="T64" fmla="*/ 0 w 474"/>
                  <a:gd name="T65" fmla="*/ 0 h 355"/>
                  <a:gd name="T66" fmla="*/ 0 w 474"/>
                  <a:gd name="T67" fmla="*/ 0 h 355"/>
                  <a:gd name="T68" fmla="*/ 0 w 474"/>
                  <a:gd name="T69" fmla="*/ 0 h 355"/>
                  <a:gd name="T70" fmla="*/ 0 w 474"/>
                  <a:gd name="T71" fmla="*/ 0 h 355"/>
                  <a:gd name="T72" fmla="*/ 0 w 474"/>
                  <a:gd name="T73" fmla="*/ 0 h 355"/>
                  <a:gd name="T74" fmla="*/ 0 w 474"/>
                  <a:gd name="T75" fmla="*/ 0 h 355"/>
                  <a:gd name="T76" fmla="*/ 0 w 474"/>
                  <a:gd name="T77" fmla="*/ 0 h 355"/>
                  <a:gd name="T78" fmla="*/ 0 w 474"/>
                  <a:gd name="T79" fmla="*/ 0 h 355"/>
                  <a:gd name="T80" fmla="*/ 0 w 474"/>
                  <a:gd name="T81" fmla="*/ 0 h 355"/>
                  <a:gd name="T82" fmla="*/ 0 w 474"/>
                  <a:gd name="T83" fmla="*/ 0 h 355"/>
                  <a:gd name="T84" fmla="*/ 0 w 474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5"/>
                  <a:gd name="T131" fmla="*/ 474 w 474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5">
                    <a:moveTo>
                      <a:pt x="237" y="0"/>
                    </a:moveTo>
                    <a:lnTo>
                      <a:pt x="225" y="0"/>
                    </a:lnTo>
                    <a:lnTo>
                      <a:pt x="213" y="0"/>
                    </a:lnTo>
                    <a:lnTo>
                      <a:pt x="201" y="1"/>
                    </a:lnTo>
                    <a:lnTo>
                      <a:pt x="190" y="3"/>
                    </a:lnTo>
                    <a:lnTo>
                      <a:pt x="178" y="5"/>
                    </a:lnTo>
                    <a:lnTo>
                      <a:pt x="167" y="7"/>
                    </a:lnTo>
                    <a:lnTo>
                      <a:pt x="156" y="9"/>
                    </a:lnTo>
                    <a:lnTo>
                      <a:pt x="145" y="13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4" y="25"/>
                    </a:lnTo>
                    <a:lnTo>
                      <a:pt x="105" y="30"/>
                    </a:lnTo>
                    <a:lnTo>
                      <a:pt x="96" y="35"/>
                    </a:lnTo>
                    <a:lnTo>
                      <a:pt x="86" y="40"/>
                    </a:lnTo>
                    <a:lnTo>
                      <a:pt x="78" y="46"/>
                    </a:lnTo>
                    <a:lnTo>
                      <a:pt x="70" y="52"/>
                    </a:lnTo>
                    <a:lnTo>
                      <a:pt x="62" y="58"/>
                    </a:lnTo>
                    <a:lnTo>
                      <a:pt x="55" y="64"/>
                    </a:lnTo>
                    <a:lnTo>
                      <a:pt x="47" y="71"/>
                    </a:lnTo>
                    <a:lnTo>
                      <a:pt x="41" y="78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24" y="100"/>
                    </a:lnTo>
                    <a:lnTo>
                      <a:pt x="20" y="109"/>
                    </a:lnTo>
                    <a:lnTo>
                      <a:pt x="15" y="116"/>
                    </a:lnTo>
                    <a:lnTo>
                      <a:pt x="11" y="124"/>
                    </a:lnTo>
                    <a:lnTo>
                      <a:pt x="8" y="133"/>
                    </a:lnTo>
                    <a:lnTo>
                      <a:pt x="5" y="141"/>
                    </a:lnTo>
                    <a:lnTo>
                      <a:pt x="4" y="151"/>
                    </a:lnTo>
                    <a:lnTo>
                      <a:pt x="1" y="159"/>
                    </a:lnTo>
                    <a:lnTo>
                      <a:pt x="1" y="168"/>
                    </a:lnTo>
                    <a:lnTo>
                      <a:pt x="0" y="178"/>
                    </a:lnTo>
                    <a:lnTo>
                      <a:pt x="1" y="187"/>
                    </a:lnTo>
                    <a:lnTo>
                      <a:pt x="1" y="196"/>
                    </a:lnTo>
                    <a:lnTo>
                      <a:pt x="4" y="204"/>
                    </a:lnTo>
                    <a:lnTo>
                      <a:pt x="5" y="214"/>
                    </a:lnTo>
                    <a:lnTo>
                      <a:pt x="8" y="222"/>
                    </a:lnTo>
                    <a:lnTo>
                      <a:pt x="11" y="231"/>
                    </a:lnTo>
                    <a:lnTo>
                      <a:pt x="15" y="239"/>
                    </a:lnTo>
                    <a:lnTo>
                      <a:pt x="20" y="246"/>
                    </a:lnTo>
                    <a:lnTo>
                      <a:pt x="24" y="255"/>
                    </a:lnTo>
                    <a:lnTo>
                      <a:pt x="29" y="262"/>
                    </a:lnTo>
                    <a:lnTo>
                      <a:pt x="35" y="269"/>
                    </a:lnTo>
                    <a:lnTo>
                      <a:pt x="41" y="277"/>
                    </a:lnTo>
                    <a:lnTo>
                      <a:pt x="47" y="284"/>
                    </a:lnTo>
                    <a:lnTo>
                      <a:pt x="55" y="291"/>
                    </a:lnTo>
                    <a:lnTo>
                      <a:pt x="62" y="297"/>
                    </a:lnTo>
                    <a:lnTo>
                      <a:pt x="70" y="303"/>
                    </a:lnTo>
                    <a:lnTo>
                      <a:pt x="78" y="309"/>
                    </a:lnTo>
                    <a:lnTo>
                      <a:pt x="86" y="315"/>
                    </a:lnTo>
                    <a:lnTo>
                      <a:pt x="96" y="320"/>
                    </a:lnTo>
                    <a:lnTo>
                      <a:pt x="105" y="325"/>
                    </a:lnTo>
                    <a:lnTo>
                      <a:pt x="114" y="330"/>
                    </a:lnTo>
                    <a:lnTo>
                      <a:pt x="125" y="334"/>
                    </a:lnTo>
                    <a:lnTo>
                      <a:pt x="134" y="338"/>
                    </a:lnTo>
                    <a:lnTo>
                      <a:pt x="145" y="342"/>
                    </a:lnTo>
                    <a:lnTo>
                      <a:pt x="156" y="344"/>
                    </a:lnTo>
                    <a:lnTo>
                      <a:pt x="167" y="348"/>
                    </a:lnTo>
                    <a:lnTo>
                      <a:pt x="178" y="350"/>
                    </a:lnTo>
                    <a:lnTo>
                      <a:pt x="190" y="352"/>
                    </a:lnTo>
                    <a:lnTo>
                      <a:pt x="201" y="354"/>
                    </a:lnTo>
                    <a:lnTo>
                      <a:pt x="213" y="355"/>
                    </a:lnTo>
                    <a:lnTo>
                      <a:pt x="225" y="355"/>
                    </a:lnTo>
                    <a:lnTo>
                      <a:pt x="237" y="355"/>
                    </a:lnTo>
                    <a:lnTo>
                      <a:pt x="249" y="355"/>
                    </a:lnTo>
                    <a:lnTo>
                      <a:pt x="261" y="355"/>
                    </a:lnTo>
                    <a:lnTo>
                      <a:pt x="274" y="354"/>
                    </a:lnTo>
                    <a:lnTo>
                      <a:pt x="286" y="352"/>
                    </a:lnTo>
                    <a:lnTo>
                      <a:pt x="297" y="350"/>
                    </a:lnTo>
                    <a:lnTo>
                      <a:pt x="307" y="348"/>
                    </a:lnTo>
                    <a:lnTo>
                      <a:pt x="318" y="344"/>
                    </a:lnTo>
                    <a:lnTo>
                      <a:pt x="329" y="342"/>
                    </a:lnTo>
                    <a:lnTo>
                      <a:pt x="340" y="338"/>
                    </a:lnTo>
                    <a:lnTo>
                      <a:pt x="350" y="334"/>
                    </a:lnTo>
                    <a:lnTo>
                      <a:pt x="361" y="330"/>
                    </a:lnTo>
                    <a:lnTo>
                      <a:pt x="370" y="325"/>
                    </a:lnTo>
                    <a:lnTo>
                      <a:pt x="379" y="320"/>
                    </a:lnTo>
                    <a:lnTo>
                      <a:pt x="388" y="315"/>
                    </a:lnTo>
                    <a:lnTo>
                      <a:pt x="397" y="309"/>
                    </a:lnTo>
                    <a:lnTo>
                      <a:pt x="404" y="303"/>
                    </a:lnTo>
                    <a:lnTo>
                      <a:pt x="413" y="297"/>
                    </a:lnTo>
                    <a:lnTo>
                      <a:pt x="420" y="291"/>
                    </a:lnTo>
                    <a:lnTo>
                      <a:pt x="427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5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60" y="239"/>
                    </a:lnTo>
                    <a:lnTo>
                      <a:pt x="463" y="231"/>
                    </a:lnTo>
                    <a:lnTo>
                      <a:pt x="467" y="222"/>
                    </a:lnTo>
                    <a:lnTo>
                      <a:pt x="469" y="214"/>
                    </a:lnTo>
                    <a:lnTo>
                      <a:pt x="472" y="204"/>
                    </a:lnTo>
                    <a:lnTo>
                      <a:pt x="473" y="196"/>
                    </a:lnTo>
                    <a:lnTo>
                      <a:pt x="474" y="187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59"/>
                    </a:lnTo>
                    <a:lnTo>
                      <a:pt x="472" y="151"/>
                    </a:lnTo>
                    <a:lnTo>
                      <a:pt x="469" y="141"/>
                    </a:lnTo>
                    <a:lnTo>
                      <a:pt x="467" y="133"/>
                    </a:lnTo>
                    <a:lnTo>
                      <a:pt x="463" y="124"/>
                    </a:lnTo>
                    <a:lnTo>
                      <a:pt x="460" y="116"/>
                    </a:lnTo>
                    <a:lnTo>
                      <a:pt x="455" y="109"/>
                    </a:lnTo>
                    <a:lnTo>
                      <a:pt x="450" y="100"/>
                    </a:lnTo>
                    <a:lnTo>
                      <a:pt x="445" y="93"/>
                    </a:lnTo>
                    <a:lnTo>
                      <a:pt x="439" y="86"/>
                    </a:lnTo>
                    <a:lnTo>
                      <a:pt x="433" y="78"/>
                    </a:lnTo>
                    <a:lnTo>
                      <a:pt x="427" y="71"/>
                    </a:lnTo>
                    <a:lnTo>
                      <a:pt x="420" y="64"/>
                    </a:lnTo>
                    <a:lnTo>
                      <a:pt x="413" y="58"/>
                    </a:lnTo>
                    <a:lnTo>
                      <a:pt x="404" y="52"/>
                    </a:lnTo>
                    <a:lnTo>
                      <a:pt x="397" y="46"/>
                    </a:lnTo>
                    <a:lnTo>
                      <a:pt x="388" y="40"/>
                    </a:lnTo>
                    <a:lnTo>
                      <a:pt x="379" y="35"/>
                    </a:lnTo>
                    <a:lnTo>
                      <a:pt x="370" y="30"/>
                    </a:lnTo>
                    <a:lnTo>
                      <a:pt x="361" y="25"/>
                    </a:lnTo>
                    <a:lnTo>
                      <a:pt x="350" y="20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9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6" y="3"/>
                    </a:lnTo>
                    <a:lnTo>
                      <a:pt x="274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157"/>
              <p:cNvSpPr>
                <a:spLocks/>
              </p:cNvSpPr>
              <p:nvPr/>
            </p:nvSpPr>
            <p:spPr bwMode="auto">
              <a:xfrm>
                <a:off x="1880" y="1912"/>
                <a:ext cx="24" cy="280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Line 158"/>
              <p:cNvSpPr>
                <a:spLocks noChangeShapeType="1"/>
              </p:cNvSpPr>
              <p:nvPr/>
            </p:nvSpPr>
            <p:spPr bwMode="auto">
              <a:xfrm flipV="1">
                <a:off x="1880" y="2146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159"/>
              <p:cNvSpPr>
                <a:spLocks/>
              </p:cNvSpPr>
              <p:nvPr/>
            </p:nvSpPr>
            <p:spPr bwMode="auto">
              <a:xfrm>
                <a:off x="1266" y="1912"/>
                <a:ext cx="638" cy="23"/>
              </a:xfrm>
              <a:custGeom>
                <a:avLst/>
                <a:gdLst>
                  <a:gd name="T0" fmla="*/ 0 w 2472"/>
                  <a:gd name="T1" fmla="*/ 0 h 92"/>
                  <a:gd name="T2" fmla="*/ 0 w 2472"/>
                  <a:gd name="T3" fmla="*/ 0 h 92"/>
                  <a:gd name="T4" fmla="*/ 0 w 2472"/>
                  <a:gd name="T5" fmla="*/ 0 h 92"/>
                  <a:gd name="T6" fmla="*/ 0 w 2472"/>
                  <a:gd name="T7" fmla="*/ 0 h 92"/>
                  <a:gd name="T8" fmla="*/ 0 w 247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2"/>
                  <a:gd name="T16" fmla="*/ 0 h 92"/>
                  <a:gd name="T17" fmla="*/ 2472 w 247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2" h="92">
                    <a:moveTo>
                      <a:pt x="2380" y="92"/>
                    </a:moveTo>
                    <a:lnTo>
                      <a:pt x="0" y="92"/>
                    </a:lnTo>
                    <a:lnTo>
                      <a:pt x="312" y="0"/>
                    </a:lnTo>
                    <a:lnTo>
                      <a:pt x="2472" y="0"/>
                    </a:lnTo>
                    <a:lnTo>
                      <a:pt x="2380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Line 160"/>
              <p:cNvSpPr>
                <a:spLocks noChangeShapeType="1"/>
              </p:cNvSpPr>
              <p:nvPr/>
            </p:nvSpPr>
            <p:spPr bwMode="auto">
              <a:xfrm flipV="1">
                <a:off x="1880" y="191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Rectangle 161"/>
              <p:cNvSpPr>
                <a:spLocks noChangeArrowheads="1"/>
              </p:cNvSpPr>
              <p:nvPr/>
            </p:nvSpPr>
            <p:spPr bwMode="auto">
              <a:xfrm>
                <a:off x="1266" y="1935"/>
                <a:ext cx="614" cy="257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Line 162"/>
              <p:cNvSpPr>
                <a:spLocks noChangeShapeType="1"/>
              </p:cNvSpPr>
              <p:nvPr/>
            </p:nvSpPr>
            <p:spPr bwMode="auto">
              <a:xfrm>
                <a:off x="1266" y="193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Line 163"/>
              <p:cNvSpPr>
                <a:spLocks noChangeShapeType="1"/>
              </p:cNvSpPr>
              <p:nvPr/>
            </p:nvSpPr>
            <p:spPr bwMode="auto">
              <a:xfrm>
                <a:off x="1266" y="2192"/>
                <a:ext cx="614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Line 164"/>
              <p:cNvSpPr>
                <a:spLocks noChangeShapeType="1"/>
              </p:cNvSpPr>
              <p:nvPr/>
            </p:nvSpPr>
            <p:spPr bwMode="auto">
              <a:xfrm flipV="1">
                <a:off x="1880" y="1935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Line 165"/>
              <p:cNvSpPr>
                <a:spLocks noChangeShapeType="1"/>
              </p:cNvSpPr>
              <p:nvPr/>
            </p:nvSpPr>
            <p:spPr bwMode="auto">
              <a:xfrm flipH="1">
                <a:off x="1266" y="1935"/>
                <a:ext cx="614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Rectangle 166"/>
              <p:cNvSpPr>
                <a:spLocks noChangeArrowheads="1"/>
              </p:cNvSpPr>
              <p:nvPr/>
            </p:nvSpPr>
            <p:spPr bwMode="auto">
              <a:xfrm>
                <a:off x="1111" y="2002"/>
                <a:ext cx="13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Person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167"/>
              <p:cNvSpPr>
                <a:spLocks/>
              </p:cNvSpPr>
              <p:nvPr/>
            </p:nvSpPr>
            <p:spPr bwMode="auto">
              <a:xfrm>
                <a:off x="3772" y="3034"/>
                <a:ext cx="132" cy="99"/>
              </a:xfrm>
              <a:custGeom>
                <a:avLst/>
                <a:gdLst>
                  <a:gd name="T0" fmla="*/ 0 w 515"/>
                  <a:gd name="T1" fmla="*/ 0 h 409"/>
                  <a:gd name="T2" fmla="*/ 0 w 515"/>
                  <a:gd name="T3" fmla="*/ 0 h 409"/>
                  <a:gd name="T4" fmla="*/ 0 w 515"/>
                  <a:gd name="T5" fmla="*/ 0 h 409"/>
                  <a:gd name="T6" fmla="*/ 0 w 515"/>
                  <a:gd name="T7" fmla="*/ 0 h 409"/>
                  <a:gd name="T8" fmla="*/ 0 w 515"/>
                  <a:gd name="T9" fmla="*/ 0 h 409"/>
                  <a:gd name="T10" fmla="*/ 0 w 515"/>
                  <a:gd name="T11" fmla="*/ 0 h 409"/>
                  <a:gd name="T12" fmla="*/ 0 w 515"/>
                  <a:gd name="T13" fmla="*/ 0 h 409"/>
                  <a:gd name="T14" fmla="*/ 0 w 515"/>
                  <a:gd name="T15" fmla="*/ 0 h 409"/>
                  <a:gd name="T16" fmla="*/ 0 w 515"/>
                  <a:gd name="T17" fmla="*/ 0 h 409"/>
                  <a:gd name="T18" fmla="*/ 0 w 515"/>
                  <a:gd name="T19" fmla="*/ 0 h 409"/>
                  <a:gd name="T20" fmla="*/ 0 w 515"/>
                  <a:gd name="T21" fmla="*/ 0 h 409"/>
                  <a:gd name="T22" fmla="*/ 0 w 515"/>
                  <a:gd name="T23" fmla="*/ 0 h 409"/>
                  <a:gd name="T24" fmla="*/ 0 w 515"/>
                  <a:gd name="T25" fmla="*/ 0 h 409"/>
                  <a:gd name="T26" fmla="*/ 0 w 515"/>
                  <a:gd name="T27" fmla="*/ 0 h 409"/>
                  <a:gd name="T28" fmla="*/ 0 w 515"/>
                  <a:gd name="T29" fmla="*/ 0 h 409"/>
                  <a:gd name="T30" fmla="*/ 0 w 515"/>
                  <a:gd name="T31" fmla="*/ 0 h 409"/>
                  <a:gd name="T32" fmla="*/ 0 w 515"/>
                  <a:gd name="T33" fmla="*/ 0 h 409"/>
                  <a:gd name="T34" fmla="*/ 0 w 515"/>
                  <a:gd name="T35" fmla="*/ 0 h 409"/>
                  <a:gd name="T36" fmla="*/ 0 w 515"/>
                  <a:gd name="T37" fmla="*/ 0 h 409"/>
                  <a:gd name="T38" fmla="*/ 0 w 515"/>
                  <a:gd name="T39" fmla="*/ 0 h 409"/>
                  <a:gd name="T40" fmla="*/ 0 w 515"/>
                  <a:gd name="T41" fmla="*/ 0 h 409"/>
                  <a:gd name="T42" fmla="*/ 0 w 515"/>
                  <a:gd name="T43" fmla="*/ 0 h 409"/>
                  <a:gd name="T44" fmla="*/ 0 w 515"/>
                  <a:gd name="T45" fmla="*/ 0 h 409"/>
                  <a:gd name="T46" fmla="*/ 0 w 515"/>
                  <a:gd name="T47" fmla="*/ 0 h 409"/>
                  <a:gd name="T48" fmla="*/ 0 w 515"/>
                  <a:gd name="T49" fmla="*/ 0 h 409"/>
                  <a:gd name="T50" fmla="*/ 0 w 515"/>
                  <a:gd name="T51" fmla="*/ 0 h 409"/>
                  <a:gd name="T52" fmla="*/ 0 w 515"/>
                  <a:gd name="T53" fmla="*/ 0 h 409"/>
                  <a:gd name="T54" fmla="*/ 0 w 515"/>
                  <a:gd name="T55" fmla="*/ 0 h 409"/>
                  <a:gd name="T56" fmla="*/ 0 w 515"/>
                  <a:gd name="T57" fmla="*/ 0 h 409"/>
                  <a:gd name="T58" fmla="*/ 0 w 515"/>
                  <a:gd name="T59" fmla="*/ 0 h 409"/>
                  <a:gd name="T60" fmla="*/ 0 w 515"/>
                  <a:gd name="T61" fmla="*/ 0 h 409"/>
                  <a:gd name="T62" fmla="*/ 0 w 515"/>
                  <a:gd name="T63" fmla="*/ 0 h 409"/>
                  <a:gd name="T64" fmla="*/ 0 w 515"/>
                  <a:gd name="T65" fmla="*/ 0 h 409"/>
                  <a:gd name="T66" fmla="*/ 0 w 515"/>
                  <a:gd name="T67" fmla="*/ 0 h 409"/>
                  <a:gd name="T68" fmla="*/ 0 w 515"/>
                  <a:gd name="T69" fmla="*/ 0 h 409"/>
                  <a:gd name="T70" fmla="*/ 0 w 515"/>
                  <a:gd name="T71" fmla="*/ 0 h 409"/>
                  <a:gd name="T72" fmla="*/ 0 w 515"/>
                  <a:gd name="T73" fmla="*/ 0 h 409"/>
                  <a:gd name="T74" fmla="*/ 0 w 515"/>
                  <a:gd name="T75" fmla="*/ 0 h 409"/>
                  <a:gd name="T76" fmla="*/ 0 w 515"/>
                  <a:gd name="T77" fmla="*/ 0 h 409"/>
                  <a:gd name="T78" fmla="*/ 0 w 515"/>
                  <a:gd name="T79" fmla="*/ 0 h 409"/>
                  <a:gd name="T80" fmla="*/ 0 w 515"/>
                  <a:gd name="T81" fmla="*/ 0 h 409"/>
                  <a:gd name="T82" fmla="*/ 0 w 515"/>
                  <a:gd name="T83" fmla="*/ 0 h 409"/>
                  <a:gd name="T84" fmla="*/ 0 w 515"/>
                  <a:gd name="T85" fmla="*/ 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5"/>
                  <a:gd name="T130" fmla="*/ 0 h 409"/>
                  <a:gd name="T131" fmla="*/ 515 w 515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5" h="409">
                    <a:moveTo>
                      <a:pt x="257" y="0"/>
                    </a:moveTo>
                    <a:lnTo>
                      <a:pt x="244" y="0"/>
                    </a:lnTo>
                    <a:lnTo>
                      <a:pt x="231" y="0"/>
                    </a:lnTo>
                    <a:lnTo>
                      <a:pt x="219" y="1"/>
                    </a:lnTo>
                    <a:lnTo>
                      <a:pt x="205" y="4"/>
                    </a:lnTo>
                    <a:lnTo>
                      <a:pt x="193" y="6"/>
                    </a:lnTo>
                    <a:lnTo>
                      <a:pt x="181" y="9"/>
                    </a:lnTo>
                    <a:lnTo>
                      <a:pt x="169" y="12"/>
                    </a:lnTo>
                    <a:lnTo>
                      <a:pt x="157" y="16"/>
                    </a:lnTo>
                    <a:lnTo>
                      <a:pt x="146" y="19"/>
                    </a:lnTo>
                    <a:lnTo>
                      <a:pt x="135" y="24"/>
                    </a:lnTo>
                    <a:lnTo>
                      <a:pt x="124" y="29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4" y="46"/>
                    </a:lnTo>
                    <a:lnTo>
                      <a:pt x="85" y="52"/>
                    </a:lnTo>
                    <a:lnTo>
                      <a:pt x="75" y="59"/>
                    </a:lnTo>
                    <a:lnTo>
                      <a:pt x="66" y="67"/>
                    </a:lnTo>
                    <a:lnTo>
                      <a:pt x="59" y="74"/>
                    </a:lnTo>
                    <a:lnTo>
                      <a:pt x="51" y="81"/>
                    </a:lnTo>
                    <a:lnTo>
                      <a:pt x="43" y="90"/>
                    </a:lnTo>
                    <a:lnTo>
                      <a:pt x="37" y="98"/>
                    </a:lnTo>
                    <a:lnTo>
                      <a:pt x="31" y="106"/>
                    </a:lnTo>
                    <a:lnTo>
                      <a:pt x="25" y="115"/>
                    </a:lnTo>
                    <a:lnTo>
                      <a:pt x="20" y="125"/>
                    </a:lnTo>
                    <a:lnTo>
                      <a:pt x="16" y="133"/>
                    </a:lnTo>
                    <a:lnTo>
                      <a:pt x="12" y="143"/>
                    </a:lnTo>
                    <a:lnTo>
                      <a:pt x="8" y="152"/>
                    </a:lnTo>
                    <a:lnTo>
                      <a:pt x="5" y="162"/>
                    </a:lnTo>
                    <a:lnTo>
                      <a:pt x="2" y="173"/>
                    </a:lnTo>
                    <a:lnTo>
                      <a:pt x="1" y="183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214"/>
                    </a:lnTo>
                    <a:lnTo>
                      <a:pt x="1" y="225"/>
                    </a:lnTo>
                    <a:lnTo>
                      <a:pt x="2" y="235"/>
                    </a:lnTo>
                    <a:lnTo>
                      <a:pt x="5" y="246"/>
                    </a:lnTo>
                    <a:lnTo>
                      <a:pt x="8" y="255"/>
                    </a:lnTo>
                    <a:lnTo>
                      <a:pt x="12" y="265"/>
                    </a:lnTo>
                    <a:lnTo>
                      <a:pt x="16" y="275"/>
                    </a:lnTo>
                    <a:lnTo>
                      <a:pt x="20" y="283"/>
                    </a:lnTo>
                    <a:lnTo>
                      <a:pt x="25" y="293"/>
                    </a:lnTo>
                    <a:lnTo>
                      <a:pt x="31" y="301"/>
                    </a:lnTo>
                    <a:lnTo>
                      <a:pt x="37" y="310"/>
                    </a:lnTo>
                    <a:lnTo>
                      <a:pt x="43" y="318"/>
                    </a:lnTo>
                    <a:lnTo>
                      <a:pt x="51" y="327"/>
                    </a:lnTo>
                    <a:lnTo>
                      <a:pt x="59" y="334"/>
                    </a:lnTo>
                    <a:lnTo>
                      <a:pt x="66" y="341"/>
                    </a:lnTo>
                    <a:lnTo>
                      <a:pt x="75" y="348"/>
                    </a:lnTo>
                    <a:lnTo>
                      <a:pt x="85" y="356"/>
                    </a:lnTo>
                    <a:lnTo>
                      <a:pt x="94" y="362"/>
                    </a:lnTo>
                    <a:lnTo>
                      <a:pt x="104" y="368"/>
                    </a:lnTo>
                    <a:lnTo>
                      <a:pt x="114" y="374"/>
                    </a:lnTo>
                    <a:lnTo>
                      <a:pt x="124" y="379"/>
                    </a:lnTo>
                    <a:lnTo>
                      <a:pt x="135" y="385"/>
                    </a:lnTo>
                    <a:lnTo>
                      <a:pt x="146" y="388"/>
                    </a:lnTo>
                    <a:lnTo>
                      <a:pt x="157" y="393"/>
                    </a:lnTo>
                    <a:lnTo>
                      <a:pt x="169" y="397"/>
                    </a:lnTo>
                    <a:lnTo>
                      <a:pt x="181" y="399"/>
                    </a:lnTo>
                    <a:lnTo>
                      <a:pt x="193" y="403"/>
                    </a:lnTo>
                    <a:lnTo>
                      <a:pt x="205" y="405"/>
                    </a:lnTo>
                    <a:lnTo>
                      <a:pt x="219" y="406"/>
                    </a:lnTo>
                    <a:lnTo>
                      <a:pt x="231" y="408"/>
                    </a:lnTo>
                    <a:lnTo>
                      <a:pt x="244" y="409"/>
                    </a:lnTo>
                    <a:lnTo>
                      <a:pt x="257" y="409"/>
                    </a:lnTo>
                    <a:lnTo>
                      <a:pt x="271" y="409"/>
                    </a:lnTo>
                    <a:lnTo>
                      <a:pt x="284" y="408"/>
                    </a:lnTo>
                    <a:lnTo>
                      <a:pt x="297" y="406"/>
                    </a:lnTo>
                    <a:lnTo>
                      <a:pt x="309" y="405"/>
                    </a:lnTo>
                    <a:lnTo>
                      <a:pt x="322" y="403"/>
                    </a:lnTo>
                    <a:lnTo>
                      <a:pt x="334" y="399"/>
                    </a:lnTo>
                    <a:lnTo>
                      <a:pt x="346" y="397"/>
                    </a:lnTo>
                    <a:lnTo>
                      <a:pt x="358" y="393"/>
                    </a:lnTo>
                    <a:lnTo>
                      <a:pt x="370" y="388"/>
                    </a:lnTo>
                    <a:lnTo>
                      <a:pt x="381" y="385"/>
                    </a:lnTo>
                    <a:lnTo>
                      <a:pt x="392" y="379"/>
                    </a:lnTo>
                    <a:lnTo>
                      <a:pt x="401" y="374"/>
                    </a:lnTo>
                    <a:lnTo>
                      <a:pt x="412" y="368"/>
                    </a:lnTo>
                    <a:lnTo>
                      <a:pt x="422" y="362"/>
                    </a:lnTo>
                    <a:lnTo>
                      <a:pt x="430" y="356"/>
                    </a:lnTo>
                    <a:lnTo>
                      <a:pt x="440" y="348"/>
                    </a:lnTo>
                    <a:lnTo>
                      <a:pt x="449" y="341"/>
                    </a:lnTo>
                    <a:lnTo>
                      <a:pt x="456" y="334"/>
                    </a:lnTo>
                    <a:lnTo>
                      <a:pt x="464" y="327"/>
                    </a:lnTo>
                    <a:lnTo>
                      <a:pt x="471" y="318"/>
                    </a:lnTo>
                    <a:lnTo>
                      <a:pt x="478" y="310"/>
                    </a:lnTo>
                    <a:lnTo>
                      <a:pt x="484" y="301"/>
                    </a:lnTo>
                    <a:lnTo>
                      <a:pt x="490" y="293"/>
                    </a:lnTo>
                    <a:lnTo>
                      <a:pt x="494" y="283"/>
                    </a:lnTo>
                    <a:lnTo>
                      <a:pt x="499" y="275"/>
                    </a:lnTo>
                    <a:lnTo>
                      <a:pt x="503" y="265"/>
                    </a:lnTo>
                    <a:lnTo>
                      <a:pt x="507" y="255"/>
                    </a:lnTo>
                    <a:lnTo>
                      <a:pt x="510" y="246"/>
                    </a:lnTo>
                    <a:lnTo>
                      <a:pt x="513" y="235"/>
                    </a:lnTo>
                    <a:lnTo>
                      <a:pt x="514" y="225"/>
                    </a:lnTo>
                    <a:lnTo>
                      <a:pt x="515" y="214"/>
                    </a:lnTo>
                    <a:lnTo>
                      <a:pt x="515" y="204"/>
                    </a:lnTo>
                    <a:lnTo>
                      <a:pt x="515" y="194"/>
                    </a:lnTo>
                    <a:lnTo>
                      <a:pt x="514" y="183"/>
                    </a:lnTo>
                    <a:lnTo>
                      <a:pt x="513" y="173"/>
                    </a:lnTo>
                    <a:lnTo>
                      <a:pt x="510" y="162"/>
                    </a:lnTo>
                    <a:lnTo>
                      <a:pt x="507" y="152"/>
                    </a:lnTo>
                    <a:lnTo>
                      <a:pt x="503" y="143"/>
                    </a:lnTo>
                    <a:lnTo>
                      <a:pt x="499" y="133"/>
                    </a:lnTo>
                    <a:lnTo>
                      <a:pt x="494" y="125"/>
                    </a:lnTo>
                    <a:lnTo>
                      <a:pt x="490" y="115"/>
                    </a:lnTo>
                    <a:lnTo>
                      <a:pt x="484" y="106"/>
                    </a:lnTo>
                    <a:lnTo>
                      <a:pt x="478" y="98"/>
                    </a:lnTo>
                    <a:lnTo>
                      <a:pt x="471" y="90"/>
                    </a:lnTo>
                    <a:lnTo>
                      <a:pt x="464" y="81"/>
                    </a:lnTo>
                    <a:lnTo>
                      <a:pt x="456" y="74"/>
                    </a:lnTo>
                    <a:lnTo>
                      <a:pt x="449" y="67"/>
                    </a:lnTo>
                    <a:lnTo>
                      <a:pt x="440" y="59"/>
                    </a:lnTo>
                    <a:lnTo>
                      <a:pt x="430" y="52"/>
                    </a:lnTo>
                    <a:lnTo>
                      <a:pt x="422" y="46"/>
                    </a:lnTo>
                    <a:lnTo>
                      <a:pt x="412" y="40"/>
                    </a:lnTo>
                    <a:lnTo>
                      <a:pt x="401" y="34"/>
                    </a:lnTo>
                    <a:lnTo>
                      <a:pt x="392" y="29"/>
                    </a:lnTo>
                    <a:lnTo>
                      <a:pt x="381" y="24"/>
                    </a:lnTo>
                    <a:lnTo>
                      <a:pt x="370" y="19"/>
                    </a:lnTo>
                    <a:lnTo>
                      <a:pt x="358" y="16"/>
                    </a:lnTo>
                    <a:lnTo>
                      <a:pt x="346" y="12"/>
                    </a:lnTo>
                    <a:lnTo>
                      <a:pt x="334" y="9"/>
                    </a:lnTo>
                    <a:lnTo>
                      <a:pt x="322" y="6"/>
                    </a:lnTo>
                    <a:lnTo>
                      <a:pt x="309" y="4"/>
                    </a:lnTo>
                    <a:lnTo>
                      <a:pt x="297" y="1"/>
                    </a:lnTo>
                    <a:lnTo>
                      <a:pt x="284" y="0"/>
                    </a:lnTo>
                    <a:lnTo>
                      <a:pt x="271" y="0"/>
                    </a:lnTo>
                    <a:lnTo>
                      <a:pt x="25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168"/>
              <p:cNvSpPr>
                <a:spLocks/>
              </p:cNvSpPr>
              <p:nvPr/>
            </p:nvSpPr>
            <p:spPr bwMode="auto">
              <a:xfrm>
                <a:off x="4672" y="3045"/>
                <a:ext cx="23" cy="317"/>
              </a:xfrm>
              <a:custGeom>
                <a:avLst/>
                <a:gdLst>
                  <a:gd name="T0" fmla="*/ 0 w 91"/>
                  <a:gd name="T1" fmla="*/ 0 h 1320"/>
                  <a:gd name="T2" fmla="*/ 0 w 91"/>
                  <a:gd name="T3" fmla="*/ 0 h 1320"/>
                  <a:gd name="T4" fmla="*/ 0 w 91"/>
                  <a:gd name="T5" fmla="*/ 0 h 1320"/>
                  <a:gd name="T6" fmla="*/ 0 w 91"/>
                  <a:gd name="T7" fmla="*/ 0 h 1320"/>
                  <a:gd name="T8" fmla="*/ 0 w 91"/>
                  <a:gd name="T9" fmla="*/ 0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320"/>
                  <a:gd name="T17" fmla="*/ 91 w 91"/>
                  <a:gd name="T18" fmla="*/ 1320 h 1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320">
                    <a:moveTo>
                      <a:pt x="0" y="1320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1114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005AE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Line 169"/>
              <p:cNvSpPr>
                <a:spLocks noChangeShapeType="1"/>
              </p:cNvSpPr>
              <p:nvPr/>
            </p:nvSpPr>
            <p:spPr bwMode="auto">
              <a:xfrm flipV="1">
                <a:off x="4672" y="3313"/>
                <a:ext cx="23" cy="49"/>
              </a:xfrm>
              <a:prstGeom prst="line">
                <a:avLst/>
              </a:prstGeom>
              <a:noFill/>
              <a:ln w="0">
                <a:solidFill>
                  <a:srgbClr val="005AE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Freeform 170"/>
              <p:cNvSpPr>
                <a:spLocks/>
              </p:cNvSpPr>
              <p:nvPr/>
            </p:nvSpPr>
            <p:spPr bwMode="auto">
              <a:xfrm>
                <a:off x="3838" y="3045"/>
                <a:ext cx="857" cy="21"/>
              </a:xfrm>
              <a:custGeom>
                <a:avLst/>
                <a:gdLst>
                  <a:gd name="T0" fmla="*/ 0 w 3317"/>
                  <a:gd name="T1" fmla="*/ 0 h 92"/>
                  <a:gd name="T2" fmla="*/ 0 w 3317"/>
                  <a:gd name="T3" fmla="*/ 0 h 92"/>
                  <a:gd name="T4" fmla="*/ 0 w 3317"/>
                  <a:gd name="T5" fmla="*/ 0 h 92"/>
                  <a:gd name="T6" fmla="*/ 0 w 3317"/>
                  <a:gd name="T7" fmla="*/ 0 h 92"/>
                  <a:gd name="T8" fmla="*/ 0 w 33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7"/>
                  <a:gd name="T16" fmla="*/ 0 h 92"/>
                  <a:gd name="T17" fmla="*/ 3317 w 33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7" h="92">
                    <a:moveTo>
                      <a:pt x="3226" y="92"/>
                    </a:moveTo>
                    <a:lnTo>
                      <a:pt x="0" y="92"/>
                    </a:lnTo>
                    <a:lnTo>
                      <a:pt x="389" y="0"/>
                    </a:lnTo>
                    <a:lnTo>
                      <a:pt x="3317" y="0"/>
                    </a:lnTo>
                    <a:lnTo>
                      <a:pt x="3226" y="92"/>
                    </a:lnTo>
                    <a:close/>
                  </a:path>
                </a:pathLst>
              </a:custGeom>
              <a:solidFill>
                <a:srgbClr val="003C9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Line 171"/>
              <p:cNvSpPr>
                <a:spLocks noChangeShapeType="1"/>
              </p:cNvSpPr>
              <p:nvPr/>
            </p:nvSpPr>
            <p:spPr bwMode="auto">
              <a:xfrm flipV="1">
                <a:off x="4672" y="3045"/>
                <a:ext cx="23" cy="21"/>
              </a:xfrm>
              <a:prstGeom prst="line">
                <a:avLst/>
              </a:prstGeom>
              <a:noFill/>
              <a:ln w="0">
                <a:solidFill>
                  <a:srgbClr val="003C9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Rectangle 172"/>
              <p:cNvSpPr>
                <a:spLocks noChangeArrowheads="1"/>
              </p:cNvSpPr>
              <p:nvPr/>
            </p:nvSpPr>
            <p:spPr bwMode="auto">
              <a:xfrm>
                <a:off x="3838" y="3066"/>
                <a:ext cx="834" cy="296"/>
              </a:xfrm>
              <a:prstGeom prst="rect">
                <a:avLst/>
              </a:prstGeom>
              <a:solidFill>
                <a:srgbClr val="004E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Line 173"/>
              <p:cNvSpPr>
                <a:spLocks noChangeShapeType="1"/>
              </p:cNvSpPr>
              <p:nvPr/>
            </p:nvSpPr>
            <p:spPr bwMode="auto">
              <a:xfrm>
                <a:off x="3838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5D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Line 174"/>
              <p:cNvSpPr>
                <a:spLocks noChangeShapeType="1"/>
              </p:cNvSpPr>
              <p:nvPr/>
            </p:nvSpPr>
            <p:spPr bwMode="auto">
              <a:xfrm>
                <a:off x="3838" y="3362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Line 175"/>
              <p:cNvSpPr>
                <a:spLocks noChangeShapeType="1"/>
              </p:cNvSpPr>
              <p:nvPr/>
            </p:nvSpPr>
            <p:spPr bwMode="auto">
              <a:xfrm flipV="1">
                <a:off x="4672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D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Line 176"/>
              <p:cNvSpPr>
                <a:spLocks noChangeShapeType="1"/>
              </p:cNvSpPr>
              <p:nvPr/>
            </p:nvSpPr>
            <p:spPr bwMode="auto">
              <a:xfrm flipH="1">
                <a:off x="3838" y="3066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 177"/>
              <p:cNvSpPr>
                <a:spLocks noChangeArrowheads="1"/>
              </p:cNvSpPr>
              <p:nvPr/>
            </p:nvSpPr>
            <p:spPr bwMode="auto">
              <a:xfrm>
                <a:off x="3363" y="3094"/>
                <a:ext cx="26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Classification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Rectangle 178"/>
              <p:cNvSpPr>
                <a:spLocks noChangeArrowheads="1"/>
              </p:cNvSpPr>
              <p:nvPr/>
            </p:nvSpPr>
            <p:spPr bwMode="auto">
              <a:xfrm>
                <a:off x="3918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(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Rectangle 179"/>
              <p:cNvSpPr>
                <a:spLocks noChangeArrowheads="1"/>
              </p:cNvSpPr>
              <p:nvPr/>
            </p:nvSpPr>
            <p:spPr bwMode="auto">
              <a:xfrm>
                <a:off x="3574" y="3219"/>
                <a:ext cx="20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Semantics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Rectangle 180"/>
              <p:cNvSpPr>
                <a:spLocks noChangeArrowheads="1"/>
              </p:cNvSpPr>
              <p:nvPr/>
            </p:nvSpPr>
            <p:spPr bwMode="auto">
              <a:xfrm>
                <a:off x="4519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)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81"/>
              <p:cNvSpPr>
                <a:spLocks/>
              </p:cNvSpPr>
              <p:nvPr/>
            </p:nvSpPr>
            <p:spPr bwMode="auto">
              <a:xfrm>
                <a:off x="3772" y="3034"/>
                <a:ext cx="132" cy="99"/>
              </a:xfrm>
              <a:custGeom>
                <a:avLst/>
                <a:gdLst>
                  <a:gd name="T0" fmla="*/ 0 w 515"/>
                  <a:gd name="T1" fmla="*/ 0 h 409"/>
                  <a:gd name="T2" fmla="*/ 0 w 515"/>
                  <a:gd name="T3" fmla="*/ 0 h 409"/>
                  <a:gd name="T4" fmla="*/ 0 w 515"/>
                  <a:gd name="T5" fmla="*/ 0 h 409"/>
                  <a:gd name="T6" fmla="*/ 0 w 515"/>
                  <a:gd name="T7" fmla="*/ 0 h 409"/>
                  <a:gd name="T8" fmla="*/ 0 w 515"/>
                  <a:gd name="T9" fmla="*/ 0 h 409"/>
                  <a:gd name="T10" fmla="*/ 0 w 515"/>
                  <a:gd name="T11" fmla="*/ 0 h 409"/>
                  <a:gd name="T12" fmla="*/ 0 w 515"/>
                  <a:gd name="T13" fmla="*/ 0 h 409"/>
                  <a:gd name="T14" fmla="*/ 0 w 515"/>
                  <a:gd name="T15" fmla="*/ 0 h 409"/>
                  <a:gd name="T16" fmla="*/ 0 w 515"/>
                  <a:gd name="T17" fmla="*/ 0 h 409"/>
                  <a:gd name="T18" fmla="*/ 0 w 515"/>
                  <a:gd name="T19" fmla="*/ 0 h 409"/>
                  <a:gd name="T20" fmla="*/ 0 w 515"/>
                  <a:gd name="T21" fmla="*/ 0 h 409"/>
                  <a:gd name="T22" fmla="*/ 0 w 515"/>
                  <a:gd name="T23" fmla="*/ 0 h 409"/>
                  <a:gd name="T24" fmla="*/ 0 w 515"/>
                  <a:gd name="T25" fmla="*/ 0 h 409"/>
                  <a:gd name="T26" fmla="*/ 0 w 515"/>
                  <a:gd name="T27" fmla="*/ 0 h 409"/>
                  <a:gd name="T28" fmla="*/ 0 w 515"/>
                  <a:gd name="T29" fmla="*/ 0 h 409"/>
                  <a:gd name="T30" fmla="*/ 0 w 515"/>
                  <a:gd name="T31" fmla="*/ 0 h 409"/>
                  <a:gd name="T32" fmla="*/ 0 w 515"/>
                  <a:gd name="T33" fmla="*/ 0 h 409"/>
                  <a:gd name="T34" fmla="*/ 0 w 515"/>
                  <a:gd name="T35" fmla="*/ 0 h 409"/>
                  <a:gd name="T36" fmla="*/ 0 w 515"/>
                  <a:gd name="T37" fmla="*/ 0 h 409"/>
                  <a:gd name="T38" fmla="*/ 0 w 515"/>
                  <a:gd name="T39" fmla="*/ 0 h 409"/>
                  <a:gd name="T40" fmla="*/ 0 w 515"/>
                  <a:gd name="T41" fmla="*/ 0 h 409"/>
                  <a:gd name="T42" fmla="*/ 0 w 515"/>
                  <a:gd name="T43" fmla="*/ 0 h 409"/>
                  <a:gd name="T44" fmla="*/ 0 w 515"/>
                  <a:gd name="T45" fmla="*/ 0 h 409"/>
                  <a:gd name="T46" fmla="*/ 0 w 515"/>
                  <a:gd name="T47" fmla="*/ 0 h 409"/>
                  <a:gd name="T48" fmla="*/ 0 w 515"/>
                  <a:gd name="T49" fmla="*/ 0 h 409"/>
                  <a:gd name="T50" fmla="*/ 0 w 515"/>
                  <a:gd name="T51" fmla="*/ 0 h 409"/>
                  <a:gd name="T52" fmla="*/ 0 w 515"/>
                  <a:gd name="T53" fmla="*/ 0 h 409"/>
                  <a:gd name="T54" fmla="*/ 0 w 515"/>
                  <a:gd name="T55" fmla="*/ 0 h 409"/>
                  <a:gd name="T56" fmla="*/ 0 w 515"/>
                  <a:gd name="T57" fmla="*/ 0 h 409"/>
                  <a:gd name="T58" fmla="*/ 0 w 515"/>
                  <a:gd name="T59" fmla="*/ 0 h 409"/>
                  <a:gd name="T60" fmla="*/ 0 w 515"/>
                  <a:gd name="T61" fmla="*/ 0 h 409"/>
                  <a:gd name="T62" fmla="*/ 0 w 515"/>
                  <a:gd name="T63" fmla="*/ 0 h 409"/>
                  <a:gd name="T64" fmla="*/ 0 w 515"/>
                  <a:gd name="T65" fmla="*/ 0 h 409"/>
                  <a:gd name="T66" fmla="*/ 0 w 515"/>
                  <a:gd name="T67" fmla="*/ 0 h 409"/>
                  <a:gd name="T68" fmla="*/ 0 w 515"/>
                  <a:gd name="T69" fmla="*/ 0 h 409"/>
                  <a:gd name="T70" fmla="*/ 0 w 515"/>
                  <a:gd name="T71" fmla="*/ 0 h 409"/>
                  <a:gd name="T72" fmla="*/ 0 w 515"/>
                  <a:gd name="T73" fmla="*/ 0 h 409"/>
                  <a:gd name="T74" fmla="*/ 0 w 515"/>
                  <a:gd name="T75" fmla="*/ 0 h 409"/>
                  <a:gd name="T76" fmla="*/ 0 w 515"/>
                  <a:gd name="T77" fmla="*/ 0 h 409"/>
                  <a:gd name="T78" fmla="*/ 0 w 515"/>
                  <a:gd name="T79" fmla="*/ 0 h 409"/>
                  <a:gd name="T80" fmla="*/ 0 w 515"/>
                  <a:gd name="T81" fmla="*/ 0 h 409"/>
                  <a:gd name="T82" fmla="*/ 0 w 515"/>
                  <a:gd name="T83" fmla="*/ 0 h 409"/>
                  <a:gd name="T84" fmla="*/ 0 w 515"/>
                  <a:gd name="T85" fmla="*/ 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5"/>
                  <a:gd name="T130" fmla="*/ 0 h 409"/>
                  <a:gd name="T131" fmla="*/ 515 w 515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5" h="409">
                    <a:moveTo>
                      <a:pt x="257" y="0"/>
                    </a:moveTo>
                    <a:lnTo>
                      <a:pt x="244" y="0"/>
                    </a:lnTo>
                    <a:lnTo>
                      <a:pt x="231" y="0"/>
                    </a:lnTo>
                    <a:lnTo>
                      <a:pt x="219" y="1"/>
                    </a:lnTo>
                    <a:lnTo>
                      <a:pt x="205" y="4"/>
                    </a:lnTo>
                    <a:lnTo>
                      <a:pt x="193" y="6"/>
                    </a:lnTo>
                    <a:lnTo>
                      <a:pt x="181" y="9"/>
                    </a:lnTo>
                    <a:lnTo>
                      <a:pt x="169" y="12"/>
                    </a:lnTo>
                    <a:lnTo>
                      <a:pt x="157" y="16"/>
                    </a:lnTo>
                    <a:lnTo>
                      <a:pt x="146" y="19"/>
                    </a:lnTo>
                    <a:lnTo>
                      <a:pt x="135" y="24"/>
                    </a:lnTo>
                    <a:lnTo>
                      <a:pt x="124" y="29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4" y="46"/>
                    </a:lnTo>
                    <a:lnTo>
                      <a:pt x="85" y="52"/>
                    </a:lnTo>
                    <a:lnTo>
                      <a:pt x="75" y="59"/>
                    </a:lnTo>
                    <a:lnTo>
                      <a:pt x="66" y="67"/>
                    </a:lnTo>
                    <a:lnTo>
                      <a:pt x="59" y="74"/>
                    </a:lnTo>
                    <a:lnTo>
                      <a:pt x="51" y="81"/>
                    </a:lnTo>
                    <a:lnTo>
                      <a:pt x="43" y="90"/>
                    </a:lnTo>
                    <a:lnTo>
                      <a:pt x="37" y="98"/>
                    </a:lnTo>
                    <a:lnTo>
                      <a:pt x="31" y="106"/>
                    </a:lnTo>
                    <a:lnTo>
                      <a:pt x="25" y="115"/>
                    </a:lnTo>
                    <a:lnTo>
                      <a:pt x="20" y="125"/>
                    </a:lnTo>
                    <a:lnTo>
                      <a:pt x="16" y="133"/>
                    </a:lnTo>
                    <a:lnTo>
                      <a:pt x="12" y="143"/>
                    </a:lnTo>
                    <a:lnTo>
                      <a:pt x="8" y="152"/>
                    </a:lnTo>
                    <a:lnTo>
                      <a:pt x="5" y="162"/>
                    </a:lnTo>
                    <a:lnTo>
                      <a:pt x="2" y="173"/>
                    </a:lnTo>
                    <a:lnTo>
                      <a:pt x="1" y="183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214"/>
                    </a:lnTo>
                    <a:lnTo>
                      <a:pt x="1" y="225"/>
                    </a:lnTo>
                    <a:lnTo>
                      <a:pt x="2" y="235"/>
                    </a:lnTo>
                    <a:lnTo>
                      <a:pt x="5" y="246"/>
                    </a:lnTo>
                    <a:lnTo>
                      <a:pt x="8" y="255"/>
                    </a:lnTo>
                    <a:lnTo>
                      <a:pt x="12" y="265"/>
                    </a:lnTo>
                    <a:lnTo>
                      <a:pt x="16" y="275"/>
                    </a:lnTo>
                    <a:lnTo>
                      <a:pt x="20" y="283"/>
                    </a:lnTo>
                    <a:lnTo>
                      <a:pt x="25" y="293"/>
                    </a:lnTo>
                    <a:lnTo>
                      <a:pt x="31" y="301"/>
                    </a:lnTo>
                    <a:lnTo>
                      <a:pt x="37" y="310"/>
                    </a:lnTo>
                    <a:lnTo>
                      <a:pt x="43" y="318"/>
                    </a:lnTo>
                    <a:lnTo>
                      <a:pt x="51" y="327"/>
                    </a:lnTo>
                    <a:lnTo>
                      <a:pt x="59" y="334"/>
                    </a:lnTo>
                    <a:lnTo>
                      <a:pt x="66" y="341"/>
                    </a:lnTo>
                    <a:lnTo>
                      <a:pt x="75" y="348"/>
                    </a:lnTo>
                    <a:lnTo>
                      <a:pt x="85" y="356"/>
                    </a:lnTo>
                    <a:lnTo>
                      <a:pt x="94" y="362"/>
                    </a:lnTo>
                    <a:lnTo>
                      <a:pt x="104" y="368"/>
                    </a:lnTo>
                    <a:lnTo>
                      <a:pt x="114" y="374"/>
                    </a:lnTo>
                    <a:lnTo>
                      <a:pt x="124" y="379"/>
                    </a:lnTo>
                    <a:lnTo>
                      <a:pt x="135" y="385"/>
                    </a:lnTo>
                    <a:lnTo>
                      <a:pt x="146" y="388"/>
                    </a:lnTo>
                    <a:lnTo>
                      <a:pt x="157" y="393"/>
                    </a:lnTo>
                    <a:lnTo>
                      <a:pt x="169" y="397"/>
                    </a:lnTo>
                    <a:lnTo>
                      <a:pt x="181" y="399"/>
                    </a:lnTo>
                    <a:lnTo>
                      <a:pt x="193" y="403"/>
                    </a:lnTo>
                    <a:lnTo>
                      <a:pt x="205" y="405"/>
                    </a:lnTo>
                    <a:lnTo>
                      <a:pt x="219" y="406"/>
                    </a:lnTo>
                    <a:lnTo>
                      <a:pt x="231" y="408"/>
                    </a:lnTo>
                    <a:lnTo>
                      <a:pt x="244" y="409"/>
                    </a:lnTo>
                    <a:lnTo>
                      <a:pt x="257" y="409"/>
                    </a:lnTo>
                    <a:lnTo>
                      <a:pt x="271" y="409"/>
                    </a:lnTo>
                    <a:lnTo>
                      <a:pt x="284" y="408"/>
                    </a:lnTo>
                    <a:lnTo>
                      <a:pt x="297" y="406"/>
                    </a:lnTo>
                    <a:lnTo>
                      <a:pt x="309" y="405"/>
                    </a:lnTo>
                    <a:lnTo>
                      <a:pt x="322" y="403"/>
                    </a:lnTo>
                    <a:lnTo>
                      <a:pt x="334" y="399"/>
                    </a:lnTo>
                    <a:lnTo>
                      <a:pt x="346" y="397"/>
                    </a:lnTo>
                    <a:lnTo>
                      <a:pt x="358" y="393"/>
                    </a:lnTo>
                    <a:lnTo>
                      <a:pt x="370" y="388"/>
                    </a:lnTo>
                    <a:lnTo>
                      <a:pt x="381" y="385"/>
                    </a:lnTo>
                    <a:lnTo>
                      <a:pt x="392" y="379"/>
                    </a:lnTo>
                    <a:lnTo>
                      <a:pt x="401" y="374"/>
                    </a:lnTo>
                    <a:lnTo>
                      <a:pt x="412" y="368"/>
                    </a:lnTo>
                    <a:lnTo>
                      <a:pt x="422" y="362"/>
                    </a:lnTo>
                    <a:lnTo>
                      <a:pt x="430" y="356"/>
                    </a:lnTo>
                    <a:lnTo>
                      <a:pt x="440" y="348"/>
                    </a:lnTo>
                    <a:lnTo>
                      <a:pt x="449" y="341"/>
                    </a:lnTo>
                    <a:lnTo>
                      <a:pt x="456" y="334"/>
                    </a:lnTo>
                    <a:lnTo>
                      <a:pt x="464" y="327"/>
                    </a:lnTo>
                    <a:lnTo>
                      <a:pt x="471" y="318"/>
                    </a:lnTo>
                    <a:lnTo>
                      <a:pt x="478" y="310"/>
                    </a:lnTo>
                    <a:lnTo>
                      <a:pt x="484" y="301"/>
                    </a:lnTo>
                    <a:lnTo>
                      <a:pt x="490" y="293"/>
                    </a:lnTo>
                    <a:lnTo>
                      <a:pt x="494" y="283"/>
                    </a:lnTo>
                    <a:lnTo>
                      <a:pt x="499" y="275"/>
                    </a:lnTo>
                    <a:lnTo>
                      <a:pt x="503" y="265"/>
                    </a:lnTo>
                    <a:lnTo>
                      <a:pt x="507" y="255"/>
                    </a:lnTo>
                    <a:lnTo>
                      <a:pt x="510" y="246"/>
                    </a:lnTo>
                    <a:lnTo>
                      <a:pt x="513" y="235"/>
                    </a:lnTo>
                    <a:lnTo>
                      <a:pt x="514" y="225"/>
                    </a:lnTo>
                    <a:lnTo>
                      <a:pt x="515" y="214"/>
                    </a:lnTo>
                    <a:lnTo>
                      <a:pt x="515" y="204"/>
                    </a:lnTo>
                    <a:lnTo>
                      <a:pt x="515" y="194"/>
                    </a:lnTo>
                    <a:lnTo>
                      <a:pt x="514" y="183"/>
                    </a:lnTo>
                    <a:lnTo>
                      <a:pt x="513" y="173"/>
                    </a:lnTo>
                    <a:lnTo>
                      <a:pt x="510" y="162"/>
                    </a:lnTo>
                    <a:lnTo>
                      <a:pt x="507" y="152"/>
                    </a:lnTo>
                    <a:lnTo>
                      <a:pt x="503" y="143"/>
                    </a:lnTo>
                    <a:lnTo>
                      <a:pt x="499" y="133"/>
                    </a:lnTo>
                    <a:lnTo>
                      <a:pt x="494" y="125"/>
                    </a:lnTo>
                    <a:lnTo>
                      <a:pt x="490" y="115"/>
                    </a:lnTo>
                    <a:lnTo>
                      <a:pt x="484" y="106"/>
                    </a:lnTo>
                    <a:lnTo>
                      <a:pt x="478" y="98"/>
                    </a:lnTo>
                    <a:lnTo>
                      <a:pt x="471" y="90"/>
                    </a:lnTo>
                    <a:lnTo>
                      <a:pt x="464" y="81"/>
                    </a:lnTo>
                    <a:lnTo>
                      <a:pt x="456" y="74"/>
                    </a:lnTo>
                    <a:lnTo>
                      <a:pt x="449" y="67"/>
                    </a:lnTo>
                    <a:lnTo>
                      <a:pt x="440" y="59"/>
                    </a:lnTo>
                    <a:lnTo>
                      <a:pt x="430" y="52"/>
                    </a:lnTo>
                    <a:lnTo>
                      <a:pt x="422" y="46"/>
                    </a:lnTo>
                    <a:lnTo>
                      <a:pt x="412" y="40"/>
                    </a:lnTo>
                    <a:lnTo>
                      <a:pt x="401" y="34"/>
                    </a:lnTo>
                    <a:lnTo>
                      <a:pt x="392" y="29"/>
                    </a:lnTo>
                    <a:lnTo>
                      <a:pt x="381" y="24"/>
                    </a:lnTo>
                    <a:lnTo>
                      <a:pt x="370" y="19"/>
                    </a:lnTo>
                    <a:lnTo>
                      <a:pt x="358" y="16"/>
                    </a:lnTo>
                    <a:lnTo>
                      <a:pt x="346" y="12"/>
                    </a:lnTo>
                    <a:lnTo>
                      <a:pt x="334" y="9"/>
                    </a:lnTo>
                    <a:lnTo>
                      <a:pt x="322" y="6"/>
                    </a:lnTo>
                    <a:lnTo>
                      <a:pt x="309" y="4"/>
                    </a:lnTo>
                    <a:lnTo>
                      <a:pt x="297" y="1"/>
                    </a:lnTo>
                    <a:lnTo>
                      <a:pt x="284" y="0"/>
                    </a:lnTo>
                    <a:lnTo>
                      <a:pt x="271" y="0"/>
                    </a:lnTo>
                    <a:lnTo>
                      <a:pt x="25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82"/>
              <p:cNvSpPr>
                <a:spLocks/>
              </p:cNvSpPr>
              <p:nvPr/>
            </p:nvSpPr>
            <p:spPr bwMode="auto">
              <a:xfrm>
                <a:off x="4672" y="3045"/>
                <a:ext cx="23" cy="317"/>
              </a:xfrm>
              <a:custGeom>
                <a:avLst/>
                <a:gdLst>
                  <a:gd name="T0" fmla="*/ 0 w 91"/>
                  <a:gd name="T1" fmla="*/ 0 h 1320"/>
                  <a:gd name="T2" fmla="*/ 0 w 91"/>
                  <a:gd name="T3" fmla="*/ 0 h 1320"/>
                  <a:gd name="T4" fmla="*/ 0 w 91"/>
                  <a:gd name="T5" fmla="*/ 0 h 1320"/>
                  <a:gd name="T6" fmla="*/ 0 w 91"/>
                  <a:gd name="T7" fmla="*/ 0 h 1320"/>
                  <a:gd name="T8" fmla="*/ 0 w 91"/>
                  <a:gd name="T9" fmla="*/ 0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320"/>
                  <a:gd name="T17" fmla="*/ 91 w 91"/>
                  <a:gd name="T18" fmla="*/ 1320 h 1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320">
                    <a:moveTo>
                      <a:pt x="0" y="1320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1114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005AE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Line 183"/>
              <p:cNvSpPr>
                <a:spLocks noChangeShapeType="1"/>
              </p:cNvSpPr>
              <p:nvPr/>
            </p:nvSpPr>
            <p:spPr bwMode="auto">
              <a:xfrm flipV="1">
                <a:off x="4672" y="3313"/>
                <a:ext cx="23" cy="49"/>
              </a:xfrm>
              <a:prstGeom prst="line">
                <a:avLst/>
              </a:prstGeom>
              <a:noFill/>
              <a:ln w="0">
                <a:solidFill>
                  <a:srgbClr val="005AE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84"/>
              <p:cNvSpPr>
                <a:spLocks/>
              </p:cNvSpPr>
              <p:nvPr/>
            </p:nvSpPr>
            <p:spPr bwMode="auto">
              <a:xfrm>
                <a:off x="3838" y="3045"/>
                <a:ext cx="857" cy="21"/>
              </a:xfrm>
              <a:custGeom>
                <a:avLst/>
                <a:gdLst>
                  <a:gd name="T0" fmla="*/ 0 w 3317"/>
                  <a:gd name="T1" fmla="*/ 0 h 92"/>
                  <a:gd name="T2" fmla="*/ 0 w 3317"/>
                  <a:gd name="T3" fmla="*/ 0 h 92"/>
                  <a:gd name="T4" fmla="*/ 0 w 3317"/>
                  <a:gd name="T5" fmla="*/ 0 h 92"/>
                  <a:gd name="T6" fmla="*/ 0 w 3317"/>
                  <a:gd name="T7" fmla="*/ 0 h 92"/>
                  <a:gd name="T8" fmla="*/ 0 w 33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7"/>
                  <a:gd name="T16" fmla="*/ 0 h 92"/>
                  <a:gd name="T17" fmla="*/ 3317 w 33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7" h="92">
                    <a:moveTo>
                      <a:pt x="3226" y="92"/>
                    </a:moveTo>
                    <a:lnTo>
                      <a:pt x="0" y="92"/>
                    </a:lnTo>
                    <a:lnTo>
                      <a:pt x="389" y="0"/>
                    </a:lnTo>
                    <a:lnTo>
                      <a:pt x="3317" y="0"/>
                    </a:lnTo>
                    <a:lnTo>
                      <a:pt x="3226" y="92"/>
                    </a:lnTo>
                    <a:close/>
                  </a:path>
                </a:pathLst>
              </a:custGeom>
              <a:solidFill>
                <a:srgbClr val="003C9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Line 185"/>
              <p:cNvSpPr>
                <a:spLocks noChangeShapeType="1"/>
              </p:cNvSpPr>
              <p:nvPr/>
            </p:nvSpPr>
            <p:spPr bwMode="auto">
              <a:xfrm flipV="1">
                <a:off x="4672" y="3045"/>
                <a:ext cx="23" cy="21"/>
              </a:xfrm>
              <a:prstGeom prst="line">
                <a:avLst/>
              </a:prstGeom>
              <a:noFill/>
              <a:ln w="0">
                <a:solidFill>
                  <a:srgbClr val="003C9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 186"/>
              <p:cNvSpPr>
                <a:spLocks noChangeArrowheads="1"/>
              </p:cNvSpPr>
              <p:nvPr/>
            </p:nvSpPr>
            <p:spPr bwMode="auto">
              <a:xfrm>
                <a:off x="3838" y="3066"/>
                <a:ext cx="834" cy="296"/>
              </a:xfrm>
              <a:prstGeom prst="rect">
                <a:avLst/>
              </a:prstGeom>
              <a:solidFill>
                <a:srgbClr val="004E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Line 187"/>
              <p:cNvSpPr>
                <a:spLocks noChangeShapeType="1"/>
              </p:cNvSpPr>
              <p:nvPr/>
            </p:nvSpPr>
            <p:spPr bwMode="auto">
              <a:xfrm>
                <a:off x="3838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5D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Line 188"/>
              <p:cNvSpPr>
                <a:spLocks noChangeShapeType="1"/>
              </p:cNvSpPr>
              <p:nvPr/>
            </p:nvSpPr>
            <p:spPr bwMode="auto">
              <a:xfrm>
                <a:off x="3838" y="3362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Line 189"/>
              <p:cNvSpPr>
                <a:spLocks noChangeShapeType="1"/>
              </p:cNvSpPr>
              <p:nvPr/>
            </p:nvSpPr>
            <p:spPr bwMode="auto">
              <a:xfrm flipV="1">
                <a:off x="4672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D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Line 190"/>
              <p:cNvSpPr>
                <a:spLocks noChangeShapeType="1"/>
              </p:cNvSpPr>
              <p:nvPr/>
            </p:nvSpPr>
            <p:spPr bwMode="auto">
              <a:xfrm flipH="1">
                <a:off x="3838" y="3066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Rectangle 191"/>
              <p:cNvSpPr>
                <a:spLocks noChangeArrowheads="1"/>
              </p:cNvSpPr>
              <p:nvPr/>
            </p:nvSpPr>
            <p:spPr bwMode="auto">
              <a:xfrm>
                <a:off x="3363" y="3094"/>
                <a:ext cx="26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Classification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Rectangle 192"/>
              <p:cNvSpPr>
                <a:spLocks noChangeArrowheads="1"/>
              </p:cNvSpPr>
              <p:nvPr/>
            </p:nvSpPr>
            <p:spPr bwMode="auto">
              <a:xfrm>
                <a:off x="3918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(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Rectangle 193"/>
              <p:cNvSpPr>
                <a:spLocks noChangeArrowheads="1"/>
              </p:cNvSpPr>
              <p:nvPr/>
            </p:nvSpPr>
            <p:spPr bwMode="auto">
              <a:xfrm>
                <a:off x="3574" y="3219"/>
                <a:ext cx="20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Semantics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Rectangle 194"/>
              <p:cNvSpPr>
                <a:spLocks noChangeArrowheads="1"/>
              </p:cNvSpPr>
              <p:nvPr/>
            </p:nvSpPr>
            <p:spPr bwMode="auto">
              <a:xfrm>
                <a:off x="4519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)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195"/>
              <p:cNvSpPr>
                <a:spLocks/>
              </p:cNvSpPr>
              <p:nvPr/>
            </p:nvSpPr>
            <p:spPr bwMode="auto">
              <a:xfrm>
                <a:off x="2094" y="2364"/>
                <a:ext cx="122" cy="85"/>
              </a:xfrm>
              <a:custGeom>
                <a:avLst/>
                <a:gdLst>
                  <a:gd name="T0" fmla="*/ 0 w 473"/>
                  <a:gd name="T1" fmla="*/ 0 h 355"/>
                  <a:gd name="T2" fmla="*/ 0 w 473"/>
                  <a:gd name="T3" fmla="*/ 0 h 355"/>
                  <a:gd name="T4" fmla="*/ 0 w 473"/>
                  <a:gd name="T5" fmla="*/ 0 h 355"/>
                  <a:gd name="T6" fmla="*/ 0 w 473"/>
                  <a:gd name="T7" fmla="*/ 0 h 355"/>
                  <a:gd name="T8" fmla="*/ 0 w 473"/>
                  <a:gd name="T9" fmla="*/ 0 h 355"/>
                  <a:gd name="T10" fmla="*/ 0 w 473"/>
                  <a:gd name="T11" fmla="*/ 0 h 355"/>
                  <a:gd name="T12" fmla="*/ 0 w 473"/>
                  <a:gd name="T13" fmla="*/ 0 h 355"/>
                  <a:gd name="T14" fmla="*/ 0 w 473"/>
                  <a:gd name="T15" fmla="*/ 0 h 355"/>
                  <a:gd name="T16" fmla="*/ 0 w 473"/>
                  <a:gd name="T17" fmla="*/ 0 h 355"/>
                  <a:gd name="T18" fmla="*/ 0 w 473"/>
                  <a:gd name="T19" fmla="*/ 0 h 355"/>
                  <a:gd name="T20" fmla="*/ 0 w 473"/>
                  <a:gd name="T21" fmla="*/ 0 h 355"/>
                  <a:gd name="T22" fmla="*/ 0 w 473"/>
                  <a:gd name="T23" fmla="*/ 0 h 355"/>
                  <a:gd name="T24" fmla="*/ 0 w 473"/>
                  <a:gd name="T25" fmla="*/ 0 h 355"/>
                  <a:gd name="T26" fmla="*/ 0 w 473"/>
                  <a:gd name="T27" fmla="*/ 0 h 355"/>
                  <a:gd name="T28" fmla="*/ 0 w 473"/>
                  <a:gd name="T29" fmla="*/ 0 h 355"/>
                  <a:gd name="T30" fmla="*/ 0 w 473"/>
                  <a:gd name="T31" fmla="*/ 0 h 355"/>
                  <a:gd name="T32" fmla="*/ 0 w 473"/>
                  <a:gd name="T33" fmla="*/ 0 h 355"/>
                  <a:gd name="T34" fmla="*/ 0 w 473"/>
                  <a:gd name="T35" fmla="*/ 0 h 355"/>
                  <a:gd name="T36" fmla="*/ 0 w 473"/>
                  <a:gd name="T37" fmla="*/ 0 h 355"/>
                  <a:gd name="T38" fmla="*/ 0 w 473"/>
                  <a:gd name="T39" fmla="*/ 0 h 355"/>
                  <a:gd name="T40" fmla="*/ 0 w 473"/>
                  <a:gd name="T41" fmla="*/ 0 h 355"/>
                  <a:gd name="T42" fmla="*/ 0 w 473"/>
                  <a:gd name="T43" fmla="*/ 0 h 355"/>
                  <a:gd name="T44" fmla="*/ 0 w 473"/>
                  <a:gd name="T45" fmla="*/ 0 h 355"/>
                  <a:gd name="T46" fmla="*/ 0 w 473"/>
                  <a:gd name="T47" fmla="*/ 0 h 355"/>
                  <a:gd name="T48" fmla="*/ 0 w 473"/>
                  <a:gd name="T49" fmla="*/ 0 h 355"/>
                  <a:gd name="T50" fmla="*/ 0 w 473"/>
                  <a:gd name="T51" fmla="*/ 0 h 355"/>
                  <a:gd name="T52" fmla="*/ 0 w 473"/>
                  <a:gd name="T53" fmla="*/ 0 h 355"/>
                  <a:gd name="T54" fmla="*/ 0 w 473"/>
                  <a:gd name="T55" fmla="*/ 0 h 355"/>
                  <a:gd name="T56" fmla="*/ 0 w 473"/>
                  <a:gd name="T57" fmla="*/ 0 h 355"/>
                  <a:gd name="T58" fmla="*/ 0 w 473"/>
                  <a:gd name="T59" fmla="*/ 0 h 355"/>
                  <a:gd name="T60" fmla="*/ 0 w 473"/>
                  <a:gd name="T61" fmla="*/ 0 h 355"/>
                  <a:gd name="T62" fmla="*/ 0 w 473"/>
                  <a:gd name="T63" fmla="*/ 0 h 355"/>
                  <a:gd name="T64" fmla="*/ 0 w 473"/>
                  <a:gd name="T65" fmla="*/ 0 h 355"/>
                  <a:gd name="T66" fmla="*/ 0 w 473"/>
                  <a:gd name="T67" fmla="*/ 0 h 355"/>
                  <a:gd name="T68" fmla="*/ 0 w 473"/>
                  <a:gd name="T69" fmla="*/ 0 h 355"/>
                  <a:gd name="T70" fmla="*/ 0 w 473"/>
                  <a:gd name="T71" fmla="*/ 0 h 355"/>
                  <a:gd name="T72" fmla="*/ 0 w 473"/>
                  <a:gd name="T73" fmla="*/ 0 h 355"/>
                  <a:gd name="T74" fmla="*/ 0 w 473"/>
                  <a:gd name="T75" fmla="*/ 0 h 355"/>
                  <a:gd name="T76" fmla="*/ 0 w 473"/>
                  <a:gd name="T77" fmla="*/ 0 h 355"/>
                  <a:gd name="T78" fmla="*/ 0 w 473"/>
                  <a:gd name="T79" fmla="*/ 0 h 355"/>
                  <a:gd name="T80" fmla="*/ 0 w 473"/>
                  <a:gd name="T81" fmla="*/ 0 h 355"/>
                  <a:gd name="T82" fmla="*/ 0 w 473"/>
                  <a:gd name="T83" fmla="*/ 0 h 355"/>
                  <a:gd name="T84" fmla="*/ 0 w 473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3"/>
                  <a:gd name="T130" fmla="*/ 0 h 355"/>
                  <a:gd name="T131" fmla="*/ 473 w 473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3" h="355">
                    <a:moveTo>
                      <a:pt x="236" y="0"/>
                    </a:moveTo>
                    <a:lnTo>
                      <a:pt x="224" y="0"/>
                    </a:lnTo>
                    <a:lnTo>
                      <a:pt x="212" y="0"/>
                    </a:lnTo>
                    <a:lnTo>
                      <a:pt x="199" y="1"/>
                    </a:lnTo>
                    <a:lnTo>
                      <a:pt x="189" y="3"/>
                    </a:lnTo>
                    <a:lnTo>
                      <a:pt x="176" y="4"/>
                    </a:lnTo>
                    <a:lnTo>
                      <a:pt x="166" y="7"/>
                    </a:lnTo>
                    <a:lnTo>
                      <a:pt x="155" y="9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0"/>
                    </a:lnTo>
                    <a:lnTo>
                      <a:pt x="114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8"/>
                    </a:lnTo>
                    <a:lnTo>
                      <a:pt x="34" y="85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3" y="116"/>
                    </a:lnTo>
                    <a:lnTo>
                      <a:pt x="10" y="124"/>
                    </a:lnTo>
                    <a:lnTo>
                      <a:pt x="7" y="133"/>
                    </a:lnTo>
                    <a:lnTo>
                      <a:pt x="4" y="141"/>
                    </a:lnTo>
                    <a:lnTo>
                      <a:pt x="2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7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4" y="214"/>
                    </a:lnTo>
                    <a:lnTo>
                      <a:pt x="7" y="222"/>
                    </a:lnTo>
                    <a:lnTo>
                      <a:pt x="10" y="231"/>
                    </a:lnTo>
                    <a:lnTo>
                      <a:pt x="13" y="238"/>
                    </a:lnTo>
                    <a:lnTo>
                      <a:pt x="18" y="246"/>
                    </a:lnTo>
                    <a:lnTo>
                      <a:pt x="23" y="255"/>
                    </a:lnTo>
                    <a:lnTo>
                      <a:pt x="28" y="262"/>
                    </a:lnTo>
                    <a:lnTo>
                      <a:pt x="34" y="269"/>
                    </a:lnTo>
                    <a:lnTo>
                      <a:pt x="40" y="277"/>
                    </a:lnTo>
                    <a:lnTo>
                      <a:pt x="46" y="284"/>
                    </a:lnTo>
                    <a:lnTo>
                      <a:pt x="53" y="290"/>
                    </a:lnTo>
                    <a:lnTo>
                      <a:pt x="60" y="297"/>
                    </a:lnTo>
                    <a:lnTo>
                      <a:pt x="69" y="303"/>
                    </a:lnTo>
                    <a:lnTo>
                      <a:pt x="77" y="309"/>
                    </a:lnTo>
                    <a:lnTo>
                      <a:pt x="86" y="314"/>
                    </a:lnTo>
                    <a:lnTo>
                      <a:pt x="94" y="320"/>
                    </a:lnTo>
                    <a:lnTo>
                      <a:pt x="104" y="325"/>
                    </a:lnTo>
                    <a:lnTo>
                      <a:pt x="114" y="330"/>
                    </a:lnTo>
                    <a:lnTo>
                      <a:pt x="123" y="333"/>
                    </a:lnTo>
                    <a:lnTo>
                      <a:pt x="133" y="337"/>
                    </a:lnTo>
                    <a:lnTo>
                      <a:pt x="144" y="341"/>
                    </a:lnTo>
                    <a:lnTo>
                      <a:pt x="155" y="344"/>
                    </a:lnTo>
                    <a:lnTo>
                      <a:pt x="166" y="347"/>
                    </a:lnTo>
                    <a:lnTo>
                      <a:pt x="176" y="349"/>
                    </a:lnTo>
                    <a:lnTo>
                      <a:pt x="189" y="352"/>
                    </a:lnTo>
                    <a:lnTo>
                      <a:pt x="199" y="353"/>
                    </a:lnTo>
                    <a:lnTo>
                      <a:pt x="212" y="354"/>
                    </a:lnTo>
                    <a:lnTo>
                      <a:pt x="224" y="355"/>
                    </a:lnTo>
                    <a:lnTo>
                      <a:pt x="236" y="355"/>
                    </a:lnTo>
                    <a:lnTo>
                      <a:pt x="248" y="355"/>
                    </a:lnTo>
                    <a:lnTo>
                      <a:pt x="260" y="354"/>
                    </a:lnTo>
                    <a:lnTo>
                      <a:pt x="272" y="353"/>
                    </a:lnTo>
                    <a:lnTo>
                      <a:pt x="284" y="352"/>
                    </a:lnTo>
                    <a:lnTo>
                      <a:pt x="295" y="349"/>
                    </a:lnTo>
                    <a:lnTo>
                      <a:pt x="306" y="347"/>
                    </a:lnTo>
                    <a:lnTo>
                      <a:pt x="318" y="344"/>
                    </a:lnTo>
                    <a:lnTo>
                      <a:pt x="328" y="341"/>
                    </a:lnTo>
                    <a:lnTo>
                      <a:pt x="338" y="337"/>
                    </a:lnTo>
                    <a:lnTo>
                      <a:pt x="349" y="333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7" y="320"/>
                    </a:lnTo>
                    <a:lnTo>
                      <a:pt x="387" y="314"/>
                    </a:lnTo>
                    <a:lnTo>
                      <a:pt x="395" y="309"/>
                    </a:lnTo>
                    <a:lnTo>
                      <a:pt x="404" y="303"/>
                    </a:lnTo>
                    <a:lnTo>
                      <a:pt x="411" y="297"/>
                    </a:lnTo>
                    <a:lnTo>
                      <a:pt x="418" y="290"/>
                    </a:lnTo>
                    <a:lnTo>
                      <a:pt x="426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4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58" y="238"/>
                    </a:lnTo>
                    <a:lnTo>
                      <a:pt x="462" y="231"/>
                    </a:lnTo>
                    <a:lnTo>
                      <a:pt x="465" y="222"/>
                    </a:lnTo>
                    <a:lnTo>
                      <a:pt x="468" y="214"/>
                    </a:lnTo>
                    <a:lnTo>
                      <a:pt x="470" y="204"/>
                    </a:lnTo>
                    <a:lnTo>
                      <a:pt x="472" y="196"/>
                    </a:lnTo>
                    <a:lnTo>
                      <a:pt x="473" y="187"/>
                    </a:lnTo>
                    <a:lnTo>
                      <a:pt x="473" y="177"/>
                    </a:lnTo>
                    <a:lnTo>
                      <a:pt x="473" y="168"/>
                    </a:lnTo>
                    <a:lnTo>
                      <a:pt x="472" y="159"/>
                    </a:lnTo>
                    <a:lnTo>
                      <a:pt x="470" y="151"/>
                    </a:lnTo>
                    <a:lnTo>
                      <a:pt x="468" y="141"/>
                    </a:lnTo>
                    <a:lnTo>
                      <a:pt x="465" y="133"/>
                    </a:lnTo>
                    <a:lnTo>
                      <a:pt x="462" y="124"/>
                    </a:lnTo>
                    <a:lnTo>
                      <a:pt x="458" y="116"/>
                    </a:lnTo>
                    <a:lnTo>
                      <a:pt x="455" y="108"/>
                    </a:lnTo>
                    <a:lnTo>
                      <a:pt x="450" y="100"/>
                    </a:lnTo>
                    <a:lnTo>
                      <a:pt x="444" y="93"/>
                    </a:lnTo>
                    <a:lnTo>
                      <a:pt x="439" y="85"/>
                    </a:lnTo>
                    <a:lnTo>
                      <a:pt x="433" y="78"/>
                    </a:lnTo>
                    <a:lnTo>
                      <a:pt x="426" y="71"/>
                    </a:lnTo>
                    <a:lnTo>
                      <a:pt x="418" y="64"/>
                    </a:lnTo>
                    <a:lnTo>
                      <a:pt x="411" y="58"/>
                    </a:lnTo>
                    <a:lnTo>
                      <a:pt x="404" y="52"/>
                    </a:lnTo>
                    <a:lnTo>
                      <a:pt x="395" y="46"/>
                    </a:lnTo>
                    <a:lnTo>
                      <a:pt x="387" y="40"/>
                    </a:lnTo>
                    <a:lnTo>
                      <a:pt x="377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0"/>
                    </a:lnTo>
                    <a:lnTo>
                      <a:pt x="338" y="17"/>
                    </a:lnTo>
                    <a:lnTo>
                      <a:pt x="328" y="13"/>
                    </a:lnTo>
                    <a:lnTo>
                      <a:pt x="318" y="9"/>
                    </a:lnTo>
                    <a:lnTo>
                      <a:pt x="306" y="7"/>
                    </a:lnTo>
                    <a:lnTo>
                      <a:pt x="295" y="4"/>
                    </a:lnTo>
                    <a:lnTo>
                      <a:pt x="284" y="3"/>
                    </a:lnTo>
                    <a:lnTo>
                      <a:pt x="272" y="1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196"/>
              <p:cNvSpPr>
                <a:spLocks/>
              </p:cNvSpPr>
              <p:nvPr/>
            </p:nvSpPr>
            <p:spPr bwMode="auto">
              <a:xfrm>
                <a:off x="3077" y="2371"/>
                <a:ext cx="23" cy="307"/>
              </a:xfrm>
              <a:custGeom>
                <a:avLst/>
                <a:gdLst>
                  <a:gd name="T0" fmla="*/ 0 w 92"/>
                  <a:gd name="T1" fmla="*/ 0 h 1278"/>
                  <a:gd name="T2" fmla="*/ 0 w 92"/>
                  <a:gd name="T3" fmla="*/ 0 h 1278"/>
                  <a:gd name="T4" fmla="*/ 0 w 92"/>
                  <a:gd name="T5" fmla="*/ 0 h 1278"/>
                  <a:gd name="T6" fmla="*/ 0 w 92"/>
                  <a:gd name="T7" fmla="*/ 0 h 1278"/>
                  <a:gd name="T8" fmla="*/ 0 w 92"/>
                  <a:gd name="T9" fmla="*/ 0 h 1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278"/>
                  <a:gd name="T17" fmla="*/ 92 w 92"/>
                  <a:gd name="T18" fmla="*/ 1278 h 1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278">
                    <a:moveTo>
                      <a:pt x="0" y="1278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10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400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Line 197"/>
              <p:cNvSpPr>
                <a:spLocks noChangeShapeType="1"/>
              </p:cNvSpPr>
              <p:nvPr/>
            </p:nvSpPr>
            <p:spPr bwMode="auto">
              <a:xfrm flipV="1">
                <a:off x="3077" y="2630"/>
                <a:ext cx="23" cy="48"/>
              </a:xfrm>
              <a:prstGeom prst="line">
                <a:avLst/>
              </a:prstGeom>
              <a:noFill/>
              <a:ln w="0">
                <a:solidFill>
                  <a:srgbClr val="B400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Freeform 198"/>
              <p:cNvSpPr>
                <a:spLocks/>
              </p:cNvSpPr>
              <p:nvPr/>
            </p:nvSpPr>
            <p:spPr bwMode="auto">
              <a:xfrm>
                <a:off x="2156" y="2371"/>
                <a:ext cx="944" cy="22"/>
              </a:xfrm>
              <a:custGeom>
                <a:avLst/>
                <a:gdLst>
                  <a:gd name="T0" fmla="*/ 0 w 3659"/>
                  <a:gd name="T1" fmla="*/ 0 h 92"/>
                  <a:gd name="T2" fmla="*/ 0 w 3659"/>
                  <a:gd name="T3" fmla="*/ 0 h 92"/>
                  <a:gd name="T4" fmla="*/ 0 w 3659"/>
                  <a:gd name="T5" fmla="*/ 0 h 92"/>
                  <a:gd name="T6" fmla="*/ 0 w 3659"/>
                  <a:gd name="T7" fmla="*/ 0 h 92"/>
                  <a:gd name="T8" fmla="*/ 0 w 365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9"/>
                  <a:gd name="T16" fmla="*/ 0 h 92"/>
                  <a:gd name="T17" fmla="*/ 3659 w 36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9" h="92">
                    <a:moveTo>
                      <a:pt x="3567" y="92"/>
                    </a:moveTo>
                    <a:lnTo>
                      <a:pt x="0" y="92"/>
                    </a:lnTo>
                    <a:lnTo>
                      <a:pt x="421" y="0"/>
                    </a:lnTo>
                    <a:lnTo>
                      <a:pt x="3659" y="0"/>
                    </a:lnTo>
                    <a:lnTo>
                      <a:pt x="3567" y="92"/>
                    </a:lnTo>
                    <a:close/>
                  </a:path>
                </a:pathLst>
              </a:custGeom>
              <a:solidFill>
                <a:srgbClr val="7900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Line 199"/>
              <p:cNvSpPr>
                <a:spLocks noChangeShapeType="1"/>
              </p:cNvSpPr>
              <p:nvPr/>
            </p:nvSpPr>
            <p:spPr bwMode="auto">
              <a:xfrm flipV="1">
                <a:off x="3077" y="2371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7900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Rectangle 200"/>
              <p:cNvSpPr>
                <a:spLocks noChangeArrowheads="1"/>
              </p:cNvSpPr>
              <p:nvPr/>
            </p:nvSpPr>
            <p:spPr bwMode="auto">
              <a:xfrm>
                <a:off x="2156" y="2393"/>
                <a:ext cx="921" cy="285"/>
              </a:xfrm>
              <a:prstGeom prst="rect">
                <a:avLst/>
              </a:prstGeom>
              <a:solidFill>
                <a:srgbClr val="9C00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Line 201"/>
              <p:cNvSpPr>
                <a:spLocks noChangeShapeType="1"/>
              </p:cNvSpPr>
              <p:nvPr/>
            </p:nvSpPr>
            <p:spPr bwMode="auto">
              <a:xfrm>
                <a:off x="2156" y="2393"/>
                <a:ext cx="0" cy="285"/>
              </a:xfrm>
              <a:prstGeom prst="line">
                <a:avLst/>
              </a:prstGeom>
              <a:noFill/>
              <a:ln w="4763">
                <a:solidFill>
                  <a:srgbClr val="AB0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Rectangle 202"/>
              <p:cNvSpPr>
                <a:spLocks noChangeArrowheads="1"/>
              </p:cNvSpPr>
              <p:nvPr/>
            </p:nvSpPr>
            <p:spPr bwMode="auto">
              <a:xfrm>
                <a:off x="1854" y="2483"/>
                <a:ext cx="22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Publication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Line 203"/>
              <p:cNvSpPr>
                <a:spLocks noChangeShapeType="1"/>
              </p:cNvSpPr>
              <p:nvPr/>
            </p:nvSpPr>
            <p:spPr bwMode="auto">
              <a:xfrm>
                <a:off x="1589" y="2846"/>
                <a:ext cx="0" cy="60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Line 204"/>
              <p:cNvSpPr>
                <a:spLocks noChangeShapeType="1"/>
              </p:cNvSpPr>
              <p:nvPr/>
            </p:nvSpPr>
            <p:spPr bwMode="auto">
              <a:xfrm>
                <a:off x="1589" y="3450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Line 205"/>
              <p:cNvSpPr>
                <a:spLocks noChangeShapeType="1"/>
              </p:cNvSpPr>
              <p:nvPr/>
            </p:nvSpPr>
            <p:spPr bwMode="auto">
              <a:xfrm>
                <a:off x="1870" y="2060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Line 206"/>
              <p:cNvSpPr>
                <a:spLocks noChangeShapeType="1"/>
              </p:cNvSpPr>
              <p:nvPr/>
            </p:nvSpPr>
            <p:spPr bwMode="auto">
              <a:xfrm>
                <a:off x="2924" y="3209"/>
                <a:ext cx="9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Line 207"/>
              <p:cNvSpPr>
                <a:spLocks noChangeShapeType="1"/>
              </p:cNvSpPr>
              <p:nvPr/>
            </p:nvSpPr>
            <p:spPr bwMode="auto">
              <a:xfrm>
                <a:off x="2924" y="2937"/>
                <a:ext cx="133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Line 208"/>
              <p:cNvSpPr>
                <a:spLocks noChangeShapeType="1"/>
              </p:cNvSpPr>
              <p:nvPr/>
            </p:nvSpPr>
            <p:spPr bwMode="auto">
              <a:xfrm>
                <a:off x="1202" y="2423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Line 209"/>
              <p:cNvSpPr>
                <a:spLocks noChangeShapeType="1"/>
              </p:cNvSpPr>
              <p:nvPr/>
            </p:nvSpPr>
            <p:spPr bwMode="auto">
              <a:xfrm>
                <a:off x="1202" y="2060"/>
                <a:ext cx="0" cy="139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Line 210"/>
              <p:cNvSpPr>
                <a:spLocks noChangeShapeType="1"/>
              </p:cNvSpPr>
              <p:nvPr/>
            </p:nvSpPr>
            <p:spPr bwMode="auto">
              <a:xfrm>
                <a:off x="1202" y="3450"/>
                <a:ext cx="42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Line 211"/>
              <p:cNvSpPr>
                <a:spLocks noChangeShapeType="1"/>
              </p:cNvSpPr>
              <p:nvPr/>
            </p:nvSpPr>
            <p:spPr bwMode="auto">
              <a:xfrm>
                <a:off x="1202" y="2060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Line 212"/>
              <p:cNvSpPr>
                <a:spLocks noChangeShapeType="1"/>
              </p:cNvSpPr>
              <p:nvPr/>
            </p:nvSpPr>
            <p:spPr bwMode="auto">
              <a:xfrm>
                <a:off x="1202" y="2756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Line 213"/>
              <p:cNvSpPr>
                <a:spLocks noChangeShapeType="1"/>
              </p:cNvSpPr>
              <p:nvPr/>
            </p:nvSpPr>
            <p:spPr bwMode="auto">
              <a:xfrm>
                <a:off x="2046" y="2544"/>
                <a:ext cx="10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71" name="Text Box 10"/>
          <p:cNvSpPr txBox="1">
            <a:spLocks noChangeArrowheads="1"/>
          </p:cNvSpPr>
          <p:nvPr/>
        </p:nvSpPr>
        <p:spPr bwMode="auto">
          <a:xfrm>
            <a:off x="6554754" y="3831390"/>
            <a:ext cx="2193235" cy="80021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dirty="0">
                <a:latin typeface="Courier New" charset="0"/>
              </a:rPr>
              <a:t>SQL Script</a:t>
            </a:r>
          </a:p>
          <a:p>
            <a:pPr algn="l"/>
            <a:r>
              <a:rPr lang="de-DE" sz="900" dirty="0">
                <a:latin typeface="Courier New" charset="0"/>
              </a:rPr>
              <a:t>---------------------</a:t>
            </a:r>
            <a:r>
              <a:rPr lang="de-DE" sz="900" dirty="0" smtClean="0">
                <a:latin typeface="Courier New" charset="0"/>
              </a:rPr>
              <a:t>--------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cfPers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cfProj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cfOrgUnit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</p:txBody>
      </p:sp>
      <p:grpSp>
        <p:nvGrpSpPr>
          <p:cNvPr id="472" name="Group 7"/>
          <p:cNvGrpSpPr>
            <a:grpSpLocks/>
          </p:cNvGrpSpPr>
          <p:nvPr/>
        </p:nvGrpSpPr>
        <p:grpSpPr bwMode="auto">
          <a:xfrm>
            <a:off x="6670393" y="1371600"/>
            <a:ext cx="1145762" cy="885153"/>
            <a:chOff x="3787" y="1253"/>
            <a:chExt cx="998" cy="771"/>
          </a:xfrm>
        </p:grpSpPr>
        <p:pic>
          <p:nvPicPr>
            <p:cNvPr id="473" name="Picture 8" descr="lightBul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4" y="1344"/>
              <a:ext cx="48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4" name="AutoShape 9"/>
            <p:cNvSpPr>
              <a:spLocks noChangeArrowheads="1"/>
            </p:cNvSpPr>
            <p:nvPr/>
          </p:nvSpPr>
          <p:spPr bwMode="auto">
            <a:xfrm>
              <a:off x="3787" y="1253"/>
              <a:ext cx="998" cy="771"/>
            </a:xfrm>
            <a:prstGeom prst="cloudCallout">
              <a:avLst>
                <a:gd name="adj1" fmla="val -76051"/>
                <a:gd name="adj2" fmla="val 5025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9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13006</TotalTime>
  <Words>1691</Words>
  <Application>Microsoft Macintosh PowerPoint</Application>
  <PresentationFormat>On-screen Show (4:3)</PresentationFormat>
  <Paragraphs>949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Macintosh HD:Users:brigitte:Public:Drop Box:euroCRIS:seminar:Report20101020.doc!OLE_LINK3</vt:lpstr>
      <vt:lpstr>Macintosh HD:Users:brigitte:Public:Drop Box:euroCRIS:seminar:Report20101020.doc!OLE_LINK4</vt:lpstr>
      <vt:lpstr>CERIF 1.5 Tutorial</vt:lpstr>
      <vt:lpstr>PowerPoint Presentation</vt:lpstr>
      <vt:lpstr>What is Research Information?</vt:lpstr>
      <vt:lpstr>Who needs Research Information?</vt:lpstr>
      <vt:lpstr>Kinds of questions we want to support</vt:lpstr>
      <vt:lpstr>The Ultimate Answer: Common European Research Information Format</vt:lpstr>
      <vt:lpstr>The CERIF Evolution</vt:lpstr>
      <vt:lpstr>Common European Research Information Format</vt:lpstr>
      <vt:lpstr>Model Levels</vt:lpstr>
      <vt:lpstr>CERIF Model Structure (Views)</vt:lpstr>
      <vt:lpstr>CERIF Base Entities</vt:lpstr>
      <vt:lpstr>CERIF Base Entities</vt:lpstr>
      <vt:lpstr>CERIF Base Entities</vt:lpstr>
      <vt:lpstr>CERIF Result Entities</vt:lpstr>
      <vt:lpstr>CERIF Result Entities</vt:lpstr>
      <vt:lpstr>CERIF Result Entities</vt:lpstr>
      <vt:lpstr>CERIF Infrastructure Entities</vt:lpstr>
      <vt:lpstr>CERIF Infrastructure Entities</vt:lpstr>
      <vt:lpstr>CERIF Infrastructure Entities</vt:lpstr>
      <vt:lpstr>CERIF 1.5</vt:lpstr>
      <vt:lpstr>Measuring Impact in CERIF (MICE)</vt:lpstr>
      <vt:lpstr>CERIF Measurement &amp; Indicator</vt:lpstr>
      <vt:lpstr>Measurement &amp; Indicator (some examples)</vt:lpstr>
      <vt:lpstr>CERIF 1.5</vt:lpstr>
      <vt:lpstr>CERIF – Generic Entity Structure</vt:lpstr>
      <vt:lpstr>Some CERIF Link Entities</vt:lpstr>
      <vt:lpstr>Some CERIF Link Entities</vt:lpstr>
      <vt:lpstr>Some CERIF Link Entities</vt:lpstr>
      <vt:lpstr>Result_Publication Instance Diagram (slide by Keith Jeffery)</vt:lpstr>
      <vt:lpstr>CERIF Semantic Layer</vt:lpstr>
      <vt:lpstr>CERIF Semantic Layer (Declared Semantics)</vt:lpstr>
      <vt:lpstr>CERIF 1.5</vt:lpstr>
      <vt:lpstr>CERIF Federated Identifiers</vt:lpstr>
      <vt:lpstr>CERIF Federated Identifiers</vt:lpstr>
      <vt:lpstr>CERIF XML 1.5 Interchange Format</vt:lpstr>
      <vt:lpstr>CERIF 1.5 XML Interchange Format</vt:lpstr>
      <vt:lpstr>CERIF 1.5 Release</vt:lpstr>
      <vt:lpstr>Ongoing Activities: CERIF 1.6</vt:lpstr>
      <vt:lpstr>What makes CERIF shine</vt:lpstr>
      <vt:lpstr>What is a CRIS?</vt:lpstr>
      <vt:lpstr>CRIS and Repositories at an institution (slide by Keith Jeffery)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CERIF 1.5 Tutorial</dc:title>
  <dc:subject/>
  <dc:creator/>
  <cp:keywords/>
  <dc:description/>
  <cp:lastModifiedBy>Jan Dvorak</cp:lastModifiedBy>
  <cp:revision>549</cp:revision>
  <cp:lastPrinted>2012-02-14T12:04:24Z</cp:lastPrinted>
  <dcterms:created xsi:type="dcterms:W3CDTF">2011-08-29T08:02:44Z</dcterms:created>
  <dcterms:modified xsi:type="dcterms:W3CDTF">2013-11-13T16:55:44Z</dcterms:modified>
  <cp:category/>
</cp:coreProperties>
</file>